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151" r:id="rId2"/>
    <p:sldId id="1175" r:id="rId3"/>
    <p:sldId id="1197" r:id="rId4"/>
    <p:sldId id="1196" r:id="rId5"/>
    <p:sldId id="1199" r:id="rId6"/>
    <p:sldId id="1177" r:id="rId7"/>
    <p:sldId id="1191" r:id="rId8"/>
    <p:sldId id="1198" r:id="rId9"/>
    <p:sldId id="1200" r:id="rId10"/>
    <p:sldId id="11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totojas" initials="V" lastIdx="1" clrIdx="0">
    <p:extLst>
      <p:ext uri="{19B8F6BF-5375-455C-9EA6-DF929625EA0E}">
        <p15:presenceInfo xmlns:p15="http://schemas.microsoft.com/office/powerpoint/2012/main" userId="Vartotoj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263"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CE6908-E54E-4D84-8903-CD56F479810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lt-LT"/>
        </a:p>
      </dgm:t>
    </dgm:pt>
    <dgm:pt modelId="{180AEE94-90AE-4284-8E45-B0824173DDB2}">
      <dgm:prSet phldrT="[Tekstas]"/>
      <dgm:spPr>
        <a:solidFill>
          <a:schemeClr val="accent4">
            <a:lumMod val="50000"/>
          </a:schemeClr>
        </a:solidFill>
      </dgm:spPr>
      <dgm:t>
        <a:bodyPr/>
        <a:lstStyle/>
        <a:p>
          <a:r>
            <a:rPr lang="lt-LT" b="1" dirty="0"/>
            <a:t>Funkcija</a:t>
          </a:r>
          <a:r>
            <a:rPr lang="lt-LT" dirty="0"/>
            <a:t> (veiklų grupė, kurioje vykdomi pagrindiniai įsipareigojimai siekiant įgyvendinti strateginius veiklos subjekto tikslus) </a:t>
          </a:r>
        </a:p>
      </dgm:t>
    </dgm:pt>
    <dgm:pt modelId="{BCDE9F70-1533-479C-808D-0A05C7E22BC3}" type="parTrans" cxnId="{8B810B1B-AF3B-49E8-B713-85103FA5534E}">
      <dgm:prSet/>
      <dgm:spPr/>
      <dgm:t>
        <a:bodyPr/>
        <a:lstStyle/>
        <a:p>
          <a:endParaRPr lang="lt-LT"/>
        </a:p>
      </dgm:t>
    </dgm:pt>
    <dgm:pt modelId="{971160FB-0587-43BF-98B0-905A220DDBC6}" type="sibTrans" cxnId="{8B810B1B-AF3B-49E8-B713-85103FA5534E}">
      <dgm:prSet/>
      <dgm:spPr/>
      <dgm:t>
        <a:bodyPr/>
        <a:lstStyle/>
        <a:p>
          <a:endParaRPr lang="lt-LT"/>
        </a:p>
      </dgm:t>
    </dgm:pt>
    <dgm:pt modelId="{433C241F-04CE-440C-B00D-9AE202B9450D}">
      <dgm:prSet phldrT="[Tekstas]"/>
      <dgm:spPr>
        <a:solidFill>
          <a:schemeClr val="accent4">
            <a:lumMod val="50000"/>
          </a:schemeClr>
        </a:solidFill>
      </dgm:spPr>
      <dgm:t>
        <a:bodyPr/>
        <a:lstStyle/>
        <a:p>
          <a:r>
            <a:rPr lang="lt-LT" b="1" dirty="0" err="1"/>
            <a:t>Subfunkcija</a:t>
          </a:r>
          <a:r>
            <a:rPr lang="lt-LT" dirty="0"/>
            <a:t> (smulkesnė pagrindinės funkcijos dalis, apibūdinanti pagrindinės funkcijos vykdymo veiksmus)</a:t>
          </a:r>
        </a:p>
      </dgm:t>
    </dgm:pt>
    <dgm:pt modelId="{D5501497-CD35-4DD5-A88D-B30CC96C8765}" type="parTrans" cxnId="{18D79158-2FD6-4AE7-930F-18F3A9CB4106}">
      <dgm:prSet/>
      <dgm:spPr/>
      <dgm:t>
        <a:bodyPr/>
        <a:lstStyle/>
        <a:p>
          <a:endParaRPr lang="lt-LT"/>
        </a:p>
      </dgm:t>
    </dgm:pt>
    <dgm:pt modelId="{6BE12386-CB57-4B6D-BF52-8590B61B446D}" type="sibTrans" cxnId="{18D79158-2FD6-4AE7-930F-18F3A9CB4106}">
      <dgm:prSet/>
      <dgm:spPr/>
      <dgm:t>
        <a:bodyPr/>
        <a:lstStyle/>
        <a:p>
          <a:endParaRPr lang="lt-LT"/>
        </a:p>
      </dgm:t>
    </dgm:pt>
    <dgm:pt modelId="{74E28036-6106-4DBB-9324-3EC07A9D2A0A}">
      <dgm:prSet phldrT="[Tekstas]"/>
      <dgm:spPr>
        <a:solidFill>
          <a:schemeClr val="accent4">
            <a:lumMod val="50000"/>
          </a:schemeClr>
        </a:solidFill>
      </dgm:spPr>
      <dgm:t>
        <a:bodyPr/>
        <a:lstStyle/>
        <a:p>
          <a:r>
            <a:rPr lang="lt-LT" b="1" dirty="0"/>
            <a:t>Procesas </a:t>
          </a:r>
          <a:r>
            <a:rPr lang="lt-LT" dirty="0"/>
            <a:t>(viena ar daugiau veiksmų sekų, reikalingų valdymo taisykles atitinkančiam rezultatui gauti)</a:t>
          </a:r>
        </a:p>
      </dgm:t>
    </dgm:pt>
    <dgm:pt modelId="{B0BA3A6E-BEAD-410A-972C-653F0B9DC354}" type="parTrans" cxnId="{67F2C8E2-3C8F-4D18-B365-AF70FD2A212A}">
      <dgm:prSet/>
      <dgm:spPr/>
      <dgm:t>
        <a:bodyPr/>
        <a:lstStyle/>
        <a:p>
          <a:endParaRPr lang="lt-LT"/>
        </a:p>
      </dgm:t>
    </dgm:pt>
    <dgm:pt modelId="{3E55095B-E750-40FD-B1BA-390ACE7A97F1}" type="sibTrans" cxnId="{67F2C8E2-3C8F-4D18-B365-AF70FD2A212A}">
      <dgm:prSet/>
      <dgm:spPr/>
      <dgm:t>
        <a:bodyPr/>
        <a:lstStyle/>
        <a:p>
          <a:endParaRPr lang="lt-LT"/>
        </a:p>
      </dgm:t>
    </dgm:pt>
    <dgm:pt modelId="{EDE70311-A55A-4230-B86D-7BEBEA01DD48}" type="pres">
      <dgm:prSet presAssocID="{6BCE6908-E54E-4D84-8903-CD56F479810F}" presName="outerComposite" presStyleCnt="0">
        <dgm:presLayoutVars>
          <dgm:chMax val="5"/>
          <dgm:dir/>
          <dgm:resizeHandles val="exact"/>
        </dgm:presLayoutVars>
      </dgm:prSet>
      <dgm:spPr/>
    </dgm:pt>
    <dgm:pt modelId="{FD5F6F1E-B75B-4AF5-B270-978C8398A295}" type="pres">
      <dgm:prSet presAssocID="{6BCE6908-E54E-4D84-8903-CD56F479810F}" presName="dummyMaxCanvas" presStyleCnt="0">
        <dgm:presLayoutVars/>
      </dgm:prSet>
      <dgm:spPr/>
    </dgm:pt>
    <dgm:pt modelId="{3C5A96CE-4347-4526-9889-68E1A815087D}" type="pres">
      <dgm:prSet presAssocID="{6BCE6908-E54E-4D84-8903-CD56F479810F}" presName="ThreeNodes_1" presStyleLbl="node1" presStyleIdx="0" presStyleCnt="3">
        <dgm:presLayoutVars>
          <dgm:bulletEnabled val="1"/>
        </dgm:presLayoutVars>
      </dgm:prSet>
      <dgm:spPr/>
    </dgm:pt>
    <dgm:pt modelId="{E909FD2F-4588-419E-98D1-76FF3D9DED26}" type="pres">
      <dgm:prSet presAssocID="{6BCE6908-E54E-4D84-8903-CD56F479810F}" presName="ThreeNodes_2" presStyleLbl="node1" presStyleIdx="1" presStyleCnt="3">
        <dgm:presLayoutVars>
          <dgm:bulletEnabled val="1"/>
        </dgm:presLayoutVars>
      </dgm:prSet>
      <dgm:spPr/>
    </dgm:pt>
    <dgm:pt modelId="{DBC8D2D6-EBB4-41AC-B329-6E43B028C1D0}" type="pres">
      <dgm:prSet presAssocID="{6BCE6908-E54E-4D84-8903-CD56F479810F}" presName="ThreeNodes_3" presStyleLbl="node1" presStyleIdx="2" presStyleCnt="3">
        <dgm:presLayoutVars>
          <dgm:bulletEnabled val="1"/>
        </dgm:presLayoutVars>
      </dgm:prSet>
      <dgm:spPr/>
    </dgm:pt>
    <dgm:pt modelId="{BF365979-5E5D-4ABC-AC7B-A2B63A7D269F}" type="pres">
      <dgm:prSet presAssocID="{6BCE6908-E54E-4D84-8903-CD56F479810F}" presName="ThreeConn_1-2" presStyleLbl="fgAccFollowNode1" presStyleIdx="0" presStyleCnt="2">
        <dgm:presLayoutVars>
          <dgm:bulletEnabled val="1"/>
        </dgm:presLayoutVars>
      </dgm:prSet>
      <dgm:spPr/>
    </dgm:pt>
    <dgm:pt modelId="{4F668F88-DC8F-4996-8101-96F8E30D591A}" type="pres">
      <dgm:prSet presAssocID="{6BCE6908-E54E-4D84-8903-CD56F479810F}" presName="ThreeConn_2-3" presStyleLbl="fgAccFollowNode1" presStyleIdx="1" presStyleCnt="2">
        <dgm:presLayoutVars>
          <dgm:bulletEnabled val="1"/>
        </dgm:presLayoutVars>
      </dgm:prSet>
      <dgm:spPr/>
    </dgm:pt>
    <dgm:pt modelId="{17FA79A8-C171-4C1B-92BE-8E81A3819A68}" type="pres">
      <dgm:prSet presAssocID="{6BCE6908-E54E-4D84-8903-CD56F479810F}" presName="ThreeNodes_1_text" presStyleLbl="node1" presStyleIdx="2" presStyleCnt="3">
        <dgm:presLayoutVars>
          <dgm:bulletEnabled val="1"/>
        </dgm:presLayoutVars>
      </dgm:prSet>
      <dgm:spPr/>
    </dgm:pt>
    <dgm:pt modelId="{01F13115-0B00-4673-AA36-7596027599A7}" type="pres">
      <dgm:prSet presAssocID="{6BCE6908-E54E-4D84-8903-CD56F479810F}" presName="ThreeNodes_2_text" presStyleLbl="node1" presStyleIdx="2" presStyleCnt="3">
        <dgm:presLayoutVars>
          <dgm:bulletEnabled val="1"/>
        </dgm:presLayoutVars>
      </dgm:prSet>
      <dgm:spPr/>
    </dgm:pt>
    <dgm:pt modelId="{1313F5E9-FBCB-4C7F-BED4-FC7B335D27BF}" type="pres">
      <dgm:prSet presAssocID="{6BCE6908-E54E-4D84-8903-CD56F479810F}" presName="ThreeNodes_3_text" presStyleLbl="node1" presStyleIdx="2" presStyleCnt="3">
        <dgm:presLayoutVars>
          <dgm:bulletEnabled val="1"/>
        </dgm:presLayoutVars>
      </dgm:prSet>
      <dgm:spPr/>
    </dgm:pt>
  </dgm:ptLst>
  <dgm:cxnLst>
    <dgm:cxn modelId="{8B810B1B-AF3B-49E8-B713-85103FA5534E}" srcId="{6BCE6908-E54E-4D84-8903-CD56F479810F}" destId="{180AEE94-90AE-4284-8E45-B0824173DDB2}" srcOrd="0" destOrd="0" parTransId="{BCDE9F70-1533-479C-808D-0A05C7E22BC3}" sibTransId="{971160FB-0587-43BF-98B0-905A220DDBC6}"/>
    <dgm:cxn modelId="{09F94F27-1F8D-40C6-99C6-38207B57FDC4}" type="presOf" srcId="{6BE12386-CB57-4B6D-BF52-8590B61B446D}" destId="{4F668F88-DC8F-4996-8101-96F8E30D591A}" srcOrd="0" destOrd="0" presId="urn:microsoft.com/office/officeart/2005/8/layout/vProcess5"/>
    <dgm:cxn modelId="{F715B548-77BC-4949-9086-394134AA8221}" type="presOf" srcId="{433C241F-04CE-440C-B00D-9AE202B9450D}" destId="{01F13115-0B00-4673-AA36-7596027599A7}" srcOrd="1" destOrd="0" presId="urn:microsoft.com/office/officeart/2005/8/layout/vProcess5"/>
    <dgm:cxn modelId="{44B1B250-0307-420E-81F5-A3EBC3CDB53B}" type="presOf" srcId="{6BCE6908-E54E-4D84-8903-CD56F479810F}" destId="{EDE70311-A55A-4230-B86D-7BEBEA01DD48}" srcOrd="0" destOrd="0" presId="urn:microsoft.com/office/officeart/2005/8/layout/vProcess5"/>
    <dgm:cxn modelId="{18D79158-2FD6-4AE7-930F-18F3A9CB4106}" srcId="{6BCE6908-E54E-4D84-8903-CD56F479810F}" destId="{433C241F-04CE-440C-B00D-9AE202B9450D}" srcOrd="1" destOrd="0" parTransId="{D5501497-CD35-4DD5-A88D-B30CC96C8765}" sibTransId="{6BE12386-CB57-4B6D-BF52-8590B61B446D}"/>
    <dgm:cxn modelId="{1EE59F87-588B-45D7-B648-6C872C2895D0}" type="presOf" srcId="{971160FB-0587-43BF-98B0-905A220DDBC6}" destId="{BF365979-5E5D-4ABC-AC7B-A2B63A7D269F}" srcOrd="0" destOrd="0" presId="urn:microsoft.com/office/officeart/2005/8/layout/vProcess5"/>
    <dgm:cxn modelId="{6523B087-095F-4AED-9DD9-75874253AF6E}" type="presOf" srcId="{180AEE94-90AE-4284-8E45-B0824173DDB2}" destId="{3C5A96CE-4347-4526-9889-68E1A815087D}" srcOrd="0" destOrd="0" presId="urn:microsoft.com/office/officeart/2005/8/layout/vProcess5"/>
    <dgm:cxn modelId="{78A68BB9-3617-47CE-B630-2F6A3519B219}" type="presOf" srcId="{74E28036-6106-4DBB-9324-3EC07A9D2A0A}" destId="{DBC8D2D6-EBB4-41AC-B329-6E43B028C1D0}" srcOrd="0" destOrd="0" presId="urn:microsoft.com/office/officeart/2005/8/layout/vProcess5"/>
    <dgm:cxn modelId="{38BF8FC4-0D3D-4573-99C1-532AEA2961D5}" type="presOf" srcId="{433C241F-04CE-440C-B00D-9AE202B9450D}" destId="{E909FD2F-4588-419E-98D1-76FF3D9DED26}" srcOrd="0" destOrd="0" presId="urn:microsoft.com/office/officeart/2005/8/layout/vProcess5"/>
    <dgm:cxn modelId="{0A25F6D3-C374-4CAF-B278-392DDB43262B}" type="presOf" srcId="{180AEE94-90AE-4284-8E45-B0824173DDB2}" destId="{17FA79A8-C171-4C1B-92BE-8E81A3819A68}" srcOrd="1" destOrd="0" presId="urn:microsoft.com/office/officeart/2005/8/layout/vProcess5"/>
    <dgm:cxn modelId="{C17761E0-D8C9-41A2-82B0-0F12F40B5271}" type="presOf" srcId="{74E28036-6106-4DBB-9324-3EC07A9D2A0A}" destId="{1313F5E9-FBCB-4C7F-BED4-FC7B335D27BF}" srcOrd="1" destOrd="0" presId="urn:microsoft.com/office/officeart/2005/8/layout/vProcess5"/>
    <dgm:cxn modelId="{67F2C8E2-3C8F-4D18-B365-AF70FD2A212A}" srcId="{6BCE6908-E54E-4D84-8903-CD56F479810F}" destId="{74E28036-6106-4DBB-9324-3EC07A9D2A0A}" srcOrd="2" destOrd="0" parTransId="{B0BA3A6E-BEAD-410A-972C-653F0B9DC354}" sibTransId="{3E55095B-E750-40FD-B1BA-390ACE7A97F1}"/>
    <dgm:cxn modelId="{2917EA62-11E5-4679-A343-BA7E9588FB9A}" type="presParOf" srcId="{EDE70311-A55A-4230-B86D-7BEBEA01DD48}" destId="{FD5F6F1E-B75B-4AF5-B270-978C8398A295}" srcOrd="0" destOrd="0" presId="urn:microsoft.com/office/officeart/2005/8/layout/vProcess5"/>
    <dgm:cxn modelId="{0329F0F7-5465-4232-9ACB-F7246A1AE254}" type="presParOf" srcId="{EDE70311-A55A-4230-B86D-7BEBEA01DD48}" destId="{3C5A96CE-4347-4526-9889-68E1A815087D}" srcOrd="1" destOrd="0" presId="urn:microsoft.com/office/officeart/2005/8/layout/vProcess5"/>
    <dgm:cxn modelId="{F151AEC4-6BFD-4E98-A9F2-431B7426D186}" type="presParOf" srcId="{EDE70311-A55A-4230-B86D-7BEBEA01DD48}" destId="{E909FD2F-4588-419E-98D1-76FF3D9DED26}" srcOrd="2" destOrd="0" presId="urn:microsoft.com/office/officeart/2005/8/layout/vProcess5"/>
    <dgm:cxn modelId="{A3C08902-5515-48B1-B030-1E2B005B8A58}" type="presParOf" srcId="{EDE70311-A55A-4230-B86D-7BEBEA01DD48}" destId="{DBC8D2D6-EBB4-41AC-B329-6E43B028C1D0}" srcOrd="3" destOrd="0" presId="urn:microsoft.com/office/officeart/2005/8/layout/vProcess5"/>
    <dgm:cxn modelId="{A414DF00-DC7D-42E3-8B99-52A369162A8E}" type="presParOf" srcId="{EDE70311-A55A-4230-B86D-7BEBEA01DD48}" destId="{BF365979-5E5D-4ABC-AC7B-A2B63A7D269F}" srcOrd="4" destOrd="0" presId="urn:microsoft.com/office/officeart/2005/8/layout/vProcess5"/>
    <dgm:cxn modelId="{20ECDFA7-20CE-484B-876D-2FFA37238D50}" type="presParOf" srcId="{EDE70311-A55A-4230-B86D-7BEBEA01DD48}" destId="{4F668F88-DC8F-4996-8101-96F8E30D591A}" srcOrd="5" destOrd="0" presId="urn:microsoft.com/office/officeart/2005/8/layout/vProcess5"/>
    <dgm:cxn modelId="{239A20F5-9131-48D2-8CEC-8127B780CA09}" type="presParOf" srcId="{EDE70311-A55A-4230-B86D-7BEBEA01DD48}" destId="{17FA79A8-C171-4C1B-92BE-8E81A3819A68}" srcOrd="6" destOrd="0" presId="urn:microsoft.com/office/officeart/2005/8/layout/vProcess5"/>
    <dgm:cxn modelId="{4551D094-BAF4-4AC5-8A89-97B18111A3A4}" type="presParOf" srcId="{EDE70311-A55A-4230-B86D-7BEBEA01DD48}" destId="{01F13115-0B00-4673-AA36-7596027599A7}" srcOrd="7" destOrd="0" presId="urn:microsoft.com/office/officeart/2005/8/layout/vProcess5"/>
    <dgm:cxn modelId="{91FD8A7F-DE16-482A-B766-53E7D9B3519D}" type="presParOf" srcId="{EDE70311-A55A-4230-B86D-7BEBEA01DD48}" destId="{1313F5E9-FBCB-4C7F-BED4-FC7B335D27BF}"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8FDB8-94D2-4825-9EEF-893DD25C9A3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t-LT"/>
        </a:p>
      </dgm:t>
    </dgm:pt>
    <dgm:pt modelId="{461F9BF8-C651-4FFB-AAC6-8AF3A538AB7F}">
      <dgm:prSet phldrT="[Tekstas]"/>
      <dgm:spPr>
        <a:solidFill>
          <a:schemeClr val="accent4">
            <a:lumMod val="50000"/>
          </a:schemeClr>
        </a:solidFill>
      </dgm:spPr>
      <dgm:t>
        <a:bodyPr/>
        <a:lstStyle/>
        <a:p>
          <a:r>
            <a:rPr lang="lt-LT" b="1" dirty="0">
              <a:latin typeface="Tahoma" panose="020B0604030504040204" pitchFamily="34" charset="0"/>
              <a:ea typeface="Tahoma" panose="020B0604030504040204" pitchFamily="34" charset="0"/>
              <a:cs typeface="Tahoma" panose="020B0604030504040204" pitchFamily="34" charset="0"/>
            </a:rPr>
            <a:t>Bylų dokumentacijos planas</a:t>
          </a:r>
        </a:p>
      </dgm:t>
    </dgm:pt>
    <dgm:pt modelId="{575BED50-E308-49A3-A5FC-64A9520F9AB9}" type="parTrans" cxnId="{899DBE8F-C7CA-4B08-80C6-28E7813A2D11}">
      <dgm:prSet/>
      <dgm:spPr/>
      <dgm:t>
        <a:bodyPr/>
        <a:lstStyle/>
        <a:p>
          <a:endParaRPr lang="lt-LT"/>
        </a:p>
      </dgm:t>
    </dgm:pt>
    <dgm:pt modelId="{F1B59317-14E5-4415-A0EE-D8DA4DD45A4F}" type="sibTrans" cxnId="{899DBE8F-C7CA-4B08-80C6-28E7813A2D11}">
      <dgm:prSet/>
      <dgm:spPr/>
      <dgm:t>
        <a:bodyPr/>
        <a:lstStyle/>
        <a:p>
          <a:endParaRPr lang="lt-LT"/>
        </a:p>
      </dgm:t>
    </dgm:pt>
    <dgm:pt modelId="{67F5BFC4-67CC-4D50-A378-171DDBBEDE72}">
      <dgm:prSet phldrT="[Tekstas]"/>
      <dgm:spPr>
        <a:solidFill>
          <a:schemeClr val="accent4">
            <a:lumMod val="50000"/>
          </a:schemeClr>
        </a:solidFill>
      </dgm:spPr>
      <dgm:t>
        <a:bodyPr/>
        <a:lstStyle/>
        <a:p>
          <a:r>
            <a:rPr lang="lt-LT" b="1" dirty="0">
              <a:latin typeface="Tahoma" panose="020B0604030504040204" pitchFamily="34" charset="0"/>
              <a:ea typeface="Tahoma" panose="020B0604030504040204" pitchFamily="34" charset="0"/>
              <a:cs typeface="Tahoma" panose="020B0604030504040204" pitchFamily="34" charset="0"/>
            </a:rPr>
            <a:t>Funkcijų dokumentacijos planas</a:t>
          </a:r>
        </a:p>
      </dgm:t>
    </dgm:pt>
    <dgm:pt modelId="{67105FE7-B4B7-4A1B-BAFF-1AAB81380B83}" type="parTrans" cxnId="{F5AFBE77-B0DF-463F-B4A4-8D8BC9CC6D50}">
      <dgm:prSet/>
      <dgm:spPr/>
      <dgm:t>
        <a:bodyPr/>
        <a:lstStyle/>
        <a:p>
          <a:endParaRPr lang="lt-LT"/>
        </a:p>
      </dgm:t>
    </dgm:pt>
    <dgm:pt modelId="{E30D83FF-AA04-40D3-8E2D-C7CA49262862}" type="sibTrans" cxnId="{F5AFBE77-B0DF-463F-B4A4-8D8BC9CC6D50}">
      <dgm:prSet/>
      <dgm:spPr/>
      <dgm:t>
        <a:bodyPr/>
        <a:lstStyle/>
        <a:p>
          <a:endParaRPr lang="lt-LT"/>
        </a:p>
      </dgm:t>
    </dgm:pt>
    <dgm:pt modelId="{3BDC92BE-83E2-4896-BF13-6C0E2AD0A8AC}">
      <dgm:prSet phldrT="[Tekstas]" custT="1"/>
      <dgm:spPr>
        <a:solidFill>
          <a:schemeClr val="accent4">
            <a:lumMod val="50000"/>
          </a:schemeClr>
        </a:solidFill>
      </dgm:spPr>
      <dgm:t>
        <a:bodyPr/>
        <a:lstStyle/>
        <a:p>
          <a:r>
            <a:rPr lang="lt-LT" sz="1600" dirty="0">
              <a:latin typeface="Tahoma" panose="020B0604030504040204" pitchFamily="34" charset="0"/>
              <a:ea typeface="Tahoma" panose="020B0604030504040204" pitchFamily="34" charset="0"/>
              <a:cs typeface="Tahoma" panose="020B0604030504040204" pitchFamily="34" charset="0"/>
            </a:rPr>
            <a:t>DP derinamas kasmet taikant iki šiol EAIS realizuotą DP formą</a:t>
          </a:r>
        </a:p>
        <a:p>
          <a:r>
            <a:rPr lang="lt-LT" sz="1600" dirty="0">
              <a:latin typeface="Tahoma" panose="020B0604030504040204" pitchFamily="34" charset="0"/>
              <a:ea typeface="Tahoma" panose="020B0604030504040204" pitchFamily="34" charset="0"/>
              <a:cs typeface="Tahoma" panose="020B0604030504040204" pitchFamily="34" charset="0"/>
            </a:rPr>
            <a:t>Sudaromos bylos pagal dokumentų formas, byloms suteikiamas indeksas </a:t>
          </a:r>
        </a:p>
        <a:p>
          <a:r>
            <a:rPr lang="lt-LT" sz="1600" dirty="0">
              <a:solidFill>
                <a:srgbClr val="C00000"/>
              </a:solidFill>
              <a:latin typeface="Tahoma" panose="020B0604030504040204" pitchFamily="34" charset="0"/>
              <a:ea typeface="Tahoma" panose="020B0604030504040204" pitchFamily="34" charset="0"/>
              <a:cs typeface="Tahoma" panose="020B0604030504040204" pitchFamily="34" charset="0"/>
            </a:rPr>
            <a:t>(įskaitant ir įrašų bylą)</a:t>
          </a:r>
        </a:p>
        <a:p>
          <a:r>
            <a:rPr lang="lt-LT" sz="1600" dirty="0">
              <a:latin typeface="Tahoma" panose="020B0604030504040204" pitchFamily="34" charset="0"/>
              <a:ea typeface="Tahoma" panose="020B0604030504040204" pitchFamily="34" charset="0"/>
              <a:cs typeface="Tahoma" panose="020B0604030504040204" pitchFamily="34" charset="0"/>
            </a:rPr>
            <a:t>Bylos tvarkomos pagal jų formas </a:t>
          </a:r>
        </a:p>
        <a:p>
          <a:r>
            <a:rPr lang="lt-LT" sz="1600" dirty="0">
              <a:solidFill>
                <a:srgbClr val="C00000"/>
              </a:solidFill>
              <a:latin typeface="Tahoma" panose="020B0604030504040204" pitchFamily="34" charset="0"/>
              <a:ea typeface="Tahoma" panose="020B0604030504040204" pitchFamily="34" charset="0"/>
              <a:cs typeface="Tahoma" panose="020B0604030504040204" pitchFamily="34" charset="0"/>
            </a:rPr>
            <a:t>(išskyrus mišrią bylą) </a:t>
          </a:r>
        </a:p>
        <a:p>
          <a:r>
            <a:rPr lang="lt-LT" sz="1600" dirty="0">
              <a:latin typeface="Tahoma" panose="020B0604030504040204" pitchFamily="34" charset="0"/>
              <a:ea typeface="Tahoma" panose="020B0604030504040204" pitchFamily="34" charset="0"/>
              <a:cs typeface="Tahoma" panose="020B0604030504040204" pitchFamily="34" charset="0"/>
            </a:rPr>
            <a:t>Bylos įrašomos į bylų apyrašus pagal bylų apyrašų sąrašą</a:t>
          </a:r>
        </a:p>
        <a:p>
          <a:r>
            <a:rPr lang="lt-LT" sz="1600" dirty="0">
              <a:latin typeface="Tahoma" panose="020B0604030504040204" pitchFamily="34" charset="0"/>
              <a:ea typeface="Tahoma" panose="020B0604030504040204" pitchFamily="34" charset="0"/>
              <a:cs typeface="Tahoma" panose="020B0604030504040204" pitchFamily="34" charset="0"/>
            </a:rPr>
            <a:t>Nuolat saugomos ar ilgai saugomos elektroninės bylos perduodamos į valstybės archyvus</a:t>
          </a:r>
        </a:p>
        <a:p>
          <a:r>
            <a:rPr lang="lt-LT" sz="1600" dirty="0">
              <a:latin typeface="Tahoma" panose="020B0604030504040204" pitchFamily="34" charset="0"/>
              <a:ea typeface="Tahoma" panose="020B0604030504040204" pitchFamily="34" charset="0"/>
              <a:cs typeface="Tahoma" panose="020B0604030504040204" pitchFamily="34" charset="0"/>
            </a:rPr>
            <a:t>Derinamas dokumentų naikinimo aktas, kiti apskaitos dokumentai</a:t>
          </a:r>
        </a:p>
      </dgm:t>
    </dgm:pt>
    <dgm:pt modelId="{04B7B891-897D-4341-AF2E-700BD7AB2BBF}" type="parTrans" cxnId="{86F0603C-50C6-4B8E-8C69-DF3EBB0B6996}">
      <dgm:prSet/>
      <dgm:spPr/>
      <dgm:t>
        <a:bodyPr/>
        <a:lstStyle/>
        <a:p>
          <a:endParaRPr lang="lt-LT"/>
        </a:p>
      </dgm:t>
    </dgm:pt>
    <dgm:pt modelId="{45917EBC-F5C3-4CF6-B7A4-C494B7F82A29}" type="sibTrans" cxnId="{86F0603C-50C6-4B8E-8C69-DF3EBB0B6996}">
      <dgm:prSet/>
      <dgm:spPr/>
      <dgm:t>
        <a:bodyPr/>
        <a:lstStyle/>
        <a:p>
          <a:endParaRPr lang="lt-LT"/>
        </a:p>
      </dgm:t>
    </dgm:pt>
    <dgm:pt modelId="{ECCB9F5C-62FB-45BC-A15E-8916B50E613F}">
      <dgm:prSet phldrT="[Tekstas]" custT="1"/>
      <dgm:spPr>
        <a:solidFill>
          <a:schemeClr val="accent4">
            <a:lumMod val="50000"/>
          </a:schemeClr>
        </a:solidFill>
      </dgm:spPr>
      <dgm:t>
        <a:bodyPr/>
        <a:lstStyle/>
        <a:p>
          <a:r>
            <a:rPr lang="lt-LT" sz="1600" dirty="0">
              <a:latin typeface="Tahoma" panose="020B0604030504040204" pitchFamily="34" charset="0"/>
              <a:ea typeface="Tahoma" panose="020B0604030504040204" pitchFamily="34" charset="0"/>
              <a:cs typeface="Tahoma" panose="020B0604030504040204" pitchFamily="34" charset="0"/>
            </a:rPr>
            <a:t>DP – grindžiamas funkcijų klasifikavimo schema </a:t>
          </a:r>
        </a:p>
        <a:p>
          <a:r>
            <a:rPr lang="lt-LT" sz="1600" dirty="0">
              <a:latin typeface="Tahoma" panose="020B0604030504040204" pitchFamily="34" charset="0"/>
              <a:ea typeface="Tahoma" panose="020B0604030504040204" pitchFamily="34" charset="0"/>
              <a:cs typeface="Tahoma" panose="020B0604030504040204" pitchFamily="34" charset="0"/>
            </a:rPr>
            <a:t>DP derinamas „ilgam“</a:t>
          </a:r>
        </a:p>
        <a:p>
          <a:r>
            <a:rPr lang="lt-LT" sz="1600" dirty="0">
              <a:latin typeface="Tahoma" panose="020B0604030504040204" pitchFamily="34" charset="0"/>
              <a:ea typeface="Tahoma" panose="020B0604030504040204" pitchFamily="34" charset="0"/>
              <a:cs typeface="Tahoma" panose="020B0604030504040204" pitchFamily="34" charset="0"/>
            </a:rPr>
            <a:t>Maksimaliai automatizuoti dokumentų valdymo veiksmai</a:t>
          </a:r>
        </a:p>
        <a:p>
          <a:r>
            <a:rPr lang="lt-LT" sz="1600" dirty="0">
              <a:latin typeface="Tahoma" panose="020B0604030504040204" pitchFamily="34" charset="0"/>
              <a:ea typeface="Tahoma" panose="020B0604030504040204" pitchFamily="34" charset="0"/>
              <a:cs typeface="Tahoma" panose="020B0604030504040204" pitchFamily="34" charset="0"/>
            </a:rPr>
            <a:t>Įstaiga pagal perdavimo reikalavimus sudaro struktūruotą paketą</a:t>
          </a:r>
        </a:p>
        <a:p>
          <a:r>
            <a:rPr lang="lt-LT" sz="1600" dirty="0">
              <a:solidFill>
                <a:srgbClr val="C00000"/>
              </a:solidFill>
              <a:latin typeface="Tahoma" panose="020B0604030504040204" pitchFamily="34" charset="0"/>
              <a:ea typeface="Tahoma" panose="020B0604030504040204" pitchFamily="34" charset="0"/>
              <a:cs typeface="Tahoma" panose="020B0604030504040204" pitchFamily="34" charset="0"/>
            </a:rPr>
            <a:t>Derinamas dokumentų naikinimo aktas, o analoginiai dokumentai perduodami pagal sąrašą ir perdavimo aktą.</a:t>
          </a:r>
        </a:p>
      </dgm:t>
    </dgm:pt>
    <dgm:pt modelId="{7DB5DC02-3804-4652-902C-ED3E962EFB36}" type="parTrans" cxnId="{ACD4046C-37EF-45FB-8C8C-EBD5B92DA957}">
      <dgm:prSet/>
      <dgm:spPr/>
      <dgm:t>
        <a:bodyPr/>
        <a:lstStyle/>
        <a:p>
          <a:endParaRPr lang="lt-LT"/>
        </a:p>
      </dgm:t>
    </dgm:pt>
    <dgm:pt modelId="{FBE0E88B-4188-48DD-9546-656FE9D1633F}" type="sibTrans" cxnId="{ACD4046C-37EF-45FB-8C8C-EBD5B92DA957}">
      <dgm:prSet/>
      <dgm:spPr/>
      <dgm:t>
        <a:bodyPr/>
        <a:lstStyle/>
        <a:p>
          <a:endParaRPr lang="lt-LT"/>
        </a:p>
      </dgm:t>
    </dgm:pt>
    <dgm:pt modelId="{22C44C2F-2E7C-41CD-B0CD-CA16E6439561}" type="pres">
      <dgm:prSet presAssocID="{F5A8FDB8-94D2-4825-9EEF-893DD25C9A3D}" presName="diagram" presStyleCnt="0">
        <dgm:presLayoutVars>
          <dgm:dir/>
          <dgm:resizeHandles val="exact"/>
        </dgm:presLayoutVars>
      </dgm:prSet>
      <dgm:spPr/>
    </dgm:pt>
    <dgm:pt modelId="{9EB3EF31-F4E7-49A0-B687-04F1C530F3F2}" type="pres">
      <dgm:prSet presAssocID="{461F9BF8-C651-4FFB-AAC6-8AF3A538AB7F}" presName="node" presStyleLbl="node1" presStyleIdx="0" presStyleCnt="4" custScaleY="33019" custLinFactNeighborX="-3" custLinFactNeighborY="13799">
        <dgm:presLayoutVars>
          <dgm:bulletEnabled val="1"/>
        </dgm:presLayoutVars>
      </dgm:prSet>
      <dgm:spPr/>
    </dgm:pt>
    <dgm:pt modelId="{50A479C1-D8FB-4560-8208-0C831D30487B}" type="pres">
      <dgm:prSet presAssocID="{F1B59317-14E5-4415-A0EE-D8DA4DD45A4F}" presName="sibTrans" presStyleCnt="0"/>
      <dgm:spPr/>
    </dgm:pt>
    <dgm:pt modelId="{9D3B626E-9F0E-4475-AC55-3A35CDFFDDA6}" type="pres">
      <dgm:prSet presAssocID="{67F5BFC4-67CC-4D50-A378-171DDBBEDE72}" presName="node" presStyleLbl="node1" presStyleIdx="1" presStyleCnt="4" custScaleY="33019" custLinFactNeighborX="14093" custLinFactNeighborY="14951">
        <dgm:presLayoutVars>
          <dgm:bulletEnabled val="1"/>
        </dgm:presLayoutVars>
      </dgm:prSet>
      <dgm:spPr/>
    </dgm:pt>
    <dgm:pt modelId="{9F6BC4BA-B229-4215-B10F-E32BE0FE97EC}" type="pres">
      <dgm:prSet presAssocID="{E30D83FF-AA04-40D3-8E2D-C7CA49262862}" presName="sibTrans" presStyleCnt="0"/>
      <dgm:spPr/>
    </dgm:pt>
    <dgm:pt modelId="{E7140BD4-6F0D-40A6-BE6F-6E987AEB1E18}" type="pres">
      <dgm:prSet presAssocID="{3BDC92BE-83E2-4896-BF13-6C0E2AD0A8AC}" presName="node" presStyleLbl="node1" presStyleIdx="2" presStyleCnt="4" custScaleX="123348" custScaleY="171937" custLinFactNeighborX="-975" custLinFactNeighborY="141">
        <dgm:presLayoutVars>
          <dgm:bulletEnabled val="1"/>
        </dgm:presLayoutVars>
      </dgm:prSet>
      <dgm:spPr/>
    </dgm:pt>
    <dgm:pt modelId="{7EE11802-C7D2-44BB-BF5A-7179CC456F43}" type="pres">
      <dgm:prSet presAssocID="{45917EBC-F5C3-4CF6-B7A4-C494B7F82A29}" presName="sibTrans" presStyleCnt="0"/>
      <dgm:spPr/>
    </dgm:pt>
    <dgm:pt modelId="{26A7BBCC-58F3-4120-844B-48D1DDD39E10}" type="pres">
      <dgm:prSet presAssocID="{ECCB9F5C-62FB-45BC-A15E-8916B50E613F}" presName="node" presStyleLbl="node1" presStyleIdx="3" presStyleCnt="4" custScaleY="130309" custLinFactNeighborX="3826" custLinFactNeighborY="-14034">
        <dgm:presLayoutVars>
          <dgm:bulletEnabled val="1"/>
        </dgm:presLayoutVars>
      </dgm:prSet>
      <dgm:spPr/>
    </dgm:pt>
  </dgm:ptLst>
  <dgm:cxnLst>
    <dgm:cxn modelId="{86F0603C-50C6-4B8E-8C69-DF3EBB0B6996}" srcId="{F5A8FDB8-94D2-4825-9EEF-893DD25C9A3D}" destId="{3BDC92BE-83E2-4896-BF13-6C0E2AD0A8AC}" srcOrd="2" destOrd="0" parTransId="{04B7B891-897D-4341-AF2E-700BD7AB2BBF}" sibTransId="{45917EBC-F5C3-4CF6-B7A4-C494B7F82A29}"/>
    <dgm:cxn modelId="{ACD4046C-37EF-45FB-8C8C-EBD5B92DA957}" srcId="{F5A8FDB8-94D2-4825-9EEF-893DD25C9A3D}" destId="{ECCB9F5C-62FB-45BC-A15E-8916B50E613F}" srcOrd="3" destOrd="0" parTransId="{7DB5DC02-3804-4652-902C-ED3E962EFB36}" sibTransId="{FBE0E88B-4188-48DD-9546-656FE9D1633F}"/>
    <dgm:cxn modelId="{F5AFBE77-B0DF-463F-B4A4-8D8BC9CC6D50}" srcId="{F5A8FDB8-94D2-4825-9EEF-893DD25C9A3D}" destId="{67F5BFC4-67CC-4D50-A378-171DDBBEDE72}" srcOrd="1" destOrd="0" parTransId="{67105FE7-B4B7-4A1B-BAFF-1AAB81380B83}" sibTransId="{E30D83FF-AA04-40D3-8E2D-C7CA49262862}"/>
    <dgm:cxn modelId="{899DBE8F-C7CA-4B08-80C6-28E7813A2D11}" srcId="{F5A8FDB8-94D2-4825-9EEF-893DD25C9A3D}" destId="{461F9BF8-C651-4FFB-AAC6-8AF3A538AB7F}" srcOrd="0" destOrd="0" parTransId="{575BED50-E308-49A3-A5FC-64A9520F9AB9}" sibTransId="{F1B59317-14E5-4415-A0EE-D8DA4DD45A4F}"/>
    <dgm:cxn modelId="{C889119D-4FFF-4CB3-9DD7-E7914654996C}" type="presOf" srcId="{3BDC92BE-83E2-4896-BF13-6C0E2AD0A8AC}" destId="{E7140BD4-6F0D-40A6-BE6F-6E987AEB1E18}" srcOrd="0" destOrd="0" presId="urn:microsoft.com/office/officeart/2005/8/layout/default"/>
    <dgm:cxn modelId="{CF2AD6CD-02BB-4421-977B-366DEB095DBB}" type="presOf" srcId="{ECCB9F5C-62FB-45BC-A15E-8916B50E613F}" destId="{26A7BBCC-58F3-4120-844B-48D1DDD39E10}" srcOrd="0" destOrd="0" presId="urn:microsoft.com/office/officeart/2005/8/layout/default"/>
    <dgm:cxn modelId="{0E4508E4-F1ED-441E-92BA-AE11F2452C70}" type="presOf" srcId="{67F5BFC4-67CC-4D50-A378-171DDBBEDE72}" destId="{9D3B626E-9F0E-4475-AC55-3A35CDFFDDA6}" srcOrd="0" destOrd="0" presId="urn:microsoft.com/office/officeart/2005/8/layout/default"/>
    <dgm:cxn modelId="{FE2D98E9-9ABB-40AA-9F7A-BCBA176CD66D}" type="presOf" srcId="{461F9BF8-C651-4FFB-AAC6-8AF3A538AB7F}" destId="{9EB3EF31-F4E7-49A0-B687-04F1C530F3F2}" srcOrd="0" destOrd="0" presId="urn:microsoft.com/office/officeart/2005/8/layout/default"/>
    <dgm:cxn modelId="{1EB2EAFA-0250-4EED-8473-45B1882529F9}" type="presOf" srcId="{F5A8FDB8-94D2-4825-9EEF-893DD25C9A3D}" destId="{22C44C2F-2E7C-41CD-B0CD-CA16E6439561}" srcOrd="0" destOrd="0" presId="urn:microsoft.com/office/officeart/2005/8/layout/default"/>
    <dgm:cxn modelId="{272EC4CC-0065-40F8-A1CF-2813B7A2698A}" type="presParOf" srcId="{22C44C2F-2E7C-41CD-B0CD-CA16E6439561}" destId="{9EB3EF31-F4E7-49A0-B687-04F1C530F3F2}" srcOrd="0" destOrd="0" presId="urn:microsoft.com/office/officeart/2005/8/layout/default"/>
    <dgm:cxn modelId="{BB0ADA67-99E2-471F-81B7-F21D088967CC}" type="presParOf" srcId="{22C44C2F-2E7C-41CD-B0CD-CA16E6439561}" destId="{50A479C1-D8FB-4560-8208-0C831D30487B}" srcOrd="1" destOrd="0" presId="urn:microsoft.com/office/officeart/2005/8/layout/default"/>
    <dgm:cxn modelId="{58F7B2E8-9783-4DC8-8CF8-2FD2176C482F}" type="presParOf" srcId="{22C44C2F-2E7C-41CD-B0CD-CA16E6439561}" destId="{9D3B626E-9F0E-4475-AC55-3A35CDFFDDA6}" srcOrd="2" destOrd="0" presId="urn:microsoft.com/office/officeart/2005/8/layout/default"/>
    <dgm:cxn modelId="{CD9DF392-DA25-4DB6-B865-E2D509C31B14}" type="presParOf" srcId="{22C44C2F-2E7C-41CD-B0CD-CA16E6439561}" destId="{9F6BC4BA-B229-4215-B10F-E32BE0FE97EC}" srcOrd="3" destOrd="0" presId="urn:microsoft.com/office/officeart/2005/8/layout/default"/>
    <dgm:cxn modelId="{5D898F4B-1187-4BD5-9235-9F7439FB6355}" type="presParOf" srcId="{22C44C2F-2E7C-41CD-B0CD-CA16E6439561}" destId="{E7140BD4-6F0D-40A6-BE6F-6E987AEB1E18}" srcOrd="4" destOrd="0" presId="urn:microsoft.com/office/officeart/2005/8/layout/default"/>
    <dgm:cxn modelId="{DAED1269-EDAD-4A4D-AC53-AAA562A3E45E}" type="presParOf" srcId="{22C44C2F-2E7C-41CD-B0CD-CA16E6439561}" destId="{7EE11802-C7D2-44BB-BF5A-7179CC456F43}" srcOrd="5" destOrd="0" presId="urn:microsoft.com/office/officeart/2005/8/layout/default"/>
    <dgm:cxn modelId="{8A07E503-3D48-411C-90A2-DD24C8F1758E}" type="presParOf" srcId="{22C44C2F-2E7C-41CD-B0CD-CA16E6439561}" destId="{26A7BBCC-58F3-4120-844B-48D1DDD39E1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A96CE-4347-4526-9889-68E1A815087D}">
      <dsp:nvSpPr>
        <dsp:cNvPr id="0" name=""/>
        <dsp:cNvSpPr/>
      </dsp:nvSpPr>
      <dsp:spPr>
        <a:xfrm>
          <a:off x="0" y="0"/>
          <a:ext cx="8938260" cy="1305401"/>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t-LT" sz="2400" b="1" kern="1200" dirty="0"/>
            <a:t>Funkcija</a:t>
          </a:r>
          <a:r>
            <a:rPr lang="lt-LT" sz="2400" kern="1200" dirty="0"/>
            <a:t> (veiklų grupė, kurioje vykdomi pagrindiniai įsipareigojimai siekiant įgyvendinti strateginius veiklos subjekto tikslus) </a:t>
          </a:r>
        </a:p>
      </dsp:txBody>
      <dsp:txXfrm>
        <a:off x="38234" y="38234"/>
        <a:ext cx="7529629" cy="1228933"/>
      </dsp:txXfrm>
    </dsp:sp>
    <dsp:sp modelId="{E909FD2F-4588-419E-98D1-76FF3D9DED26}">
      <dsp:nvSpPr>
        <dsp:cNvPr id="0" name=""/>
        <dsp:cNvSpPr/>
      </dsp:nvSpPr>
      <dsp:spPr>
        <a:xfrm>
          <a:off x="788669" y="1522968"/>
          <a:ext cx="8938260" cy="1305401"/>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t-LT" sz="2400" b="1" kern="1200" dirty="0" err="1"/>
            <a:t>Subfunkcija</a:t>
          </a:r>
          <a:r>
            <a:rPr lang="lt-LT" sz="2400" kern="1200" dirty="0"/>
            <a:t> (smulkesnė pagrindinės funkcijos dalis, apibūdinanti pagrindinės funkcijos vykdymo veiksmus)</a:t>
          </a:r>
        </a:p>
      </dsp:txBody>
      <dsp:txXfrm>
        <a:off x="826903" y="1561202"/>
        <a:ext cx="7224611" cy="1228933"/>
      </dsp:txXfrm>
    </dsp:sp>
    <dsp:sp modelId="{DBC8D2D6-EBB4-41AC-B329-6E43B028C1D0}">
      <dsp:nvSpPr>
        <dsp:cNvPr id="0" name=""/>
        <dsp:cNvSpPr/>
      </dsp:nvSpPr>
      <dsp:spPr>
        <a:xfrm>
          <a:off x="1577339" y="3045936"/>
          <a:ext cx="8938260" cy="1305401"/>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lt-LT" sz="2400" b="1" kern="1200" dirty="0"/>
            <a:t>Procesas </a:t>
          </a:r>
          <a:r>
            <a:rPr lang="lt-LT" sz="2400" kern="1200" dirty="0"/>
            <a:t>(viena ar daugiau veiksmų sekų, reikalingų valdymo taisykles atitinkančiam rezultatui gauti)</a:t>
          </a:r>
        </a:p>
      </dsp:txBody>
      <dsp:txXfrm>
        <a:off x="1615573" y="3084170"/>
        <a:ext cx="7224611" cy="1228933"/>
      </dsp:txXfrm>
    </dsp:sp>
    <dsp:sp modelId="{BF365979-5E5D-4ABC-AC7B-A2B63A7D269F}">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t-LT" sz="3600" kern="1200"/>
        </a:p>
      </dsp:txBody>
      <dsp:txXfrm>
        <a:off x="8280664" y="989929"/>
        <a:ext cx="466680" cy="638504"/>
      </dsp:txXfrm>
    </dsp:sp>
    <dsp:sp modelId="{4F668F88-DC8F-4996-8101-96F8E30D591A}">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lt-LT"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3EF31-F4E7-49A0-B687-04F1C530F3F2}">
      <dsp:nvSpPr>
        <dsp:cNvPr id="0" name=""/>
        <dsp:cNvSpPr/>
      </dsp:nvSpPr>
      <dsp:spPr>
        <a:xfrm>
          <a:off x="1251152" y="311784"/>
          <a:ext cx="3727814" cy="73853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1" kern="1200" dirty="0">
              <a:latin typeface="Tahoma" panose="020B0604030504040204" pitchFamily="34" charset="0"/>
              <a:ea typeface="Tahoma" panose="020B0604030504040204" pitchFamily="34" charset="0"/>
              <a:cs typeface="Tahoma" panose="020B0604030504040204" pitchFamily="34" charset="0"/>
            </a:rPr>
            <a:t>Bylų dokumentacijos planas</a:t>
          </a:r>
        </a:p>
      </dsp:txBody>
      <dsp:txXfrm>
        <a:off x="1251152" y="311784"/>
        <a:ext cx="3727814" cy="738532"/>
      </dsp:txXfrm>
    </dsp:sp>
    <dsp:sp modelId="{9D3B626E-9F0E-4475-AC55-3A35CDFFDDA6}">
      <dsp:nvSpPr>
        <dsp:cNvPr id="0" name=""/>
        <dsp:cNvSpPr/>
      </dsp:nvSpPr>
      <dsp:spPr>
        <a:xfrm>
          <a:off x="5877221" y="337551"/>
          <a:ext cx="3727814" cy="738532"/>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b="1" kern="1200" dirty="0">
              <a:latin typeface="Tahoma" panose="020B0604030504040204" pitchFamily="34" charset="0"/>
              <a:ea typeface="Tahoma" panose="020B0604030504040204" pitchFamily="34" charset="0"/>
              <a:cs typeface="Tahoma" panose="020B0604030504040204" pitchFamily="34" charset="0"/>
            </a:rPr>
            <a:t>Funkcijų dokumentacijos planas</a:t>
          </a:r>
        </a:p>
      </dsp:txBody>
      <dsp:txXfrm>
        <a:off x="5877221" y="337551"/>
        <a:ext cx="3727814" cy="738532"/>
      </dsp:txXfrm>
    </dsp:sp>
    <dsp:sp modelId="{E7140BD4-6F0D-40A6-BE6F-6E987AEB1E18}">
      <dsp:nvSpPr>
        <dsp:cNvPr id="0" name=""/>
        <dsp:cNvSpPr/>
      </dsp:nvSpPr>
      <dsp:spPr>
        <a:xfrm>
          <a:off x="779733" y="1117601"/>
          <a:ext cx="4598184" cy="3845695"/>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DP derinamas kasmet taikant iki šiol EAIS realizuotą DP formą</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Sudaromos bylos pagal dokumentų formas, byloms suteikiamas indeksas </a:t>
          </a:r>
        </a:p>
        <a:p>
          <a:pPr marL="0" lvl="0" indent="0" algn="ctr" defTabSz="711200">
            <a:lnSpc>
              <a:spcPct val="90000"/>
            </a:lnSpc>
            <a:spcBef>
              <a:spcPct val="0"/>
            </a:spcBef>
            <a:spcAft>
              <a:spcPct val="35000"/>
            </a:spcAft>
            <a:buNone/>
          </a:pPr>
          <a:r>
            <a:rPr lang="lt-LT" sz="1600" kern="1200" dirty="0">
              <a:solidFill>
                <a:srgbClr val="C00000"/>
              </a:solidFill>
              <a:latin typeface="Tahoma" panose="020B0604030504040204" pitchFamily="34" charset="0"/>
              <a:ea typeface="Tahoma" panose="020B0604030504040204" pitchFamily="34" charset="0"/>
              <a:cs typeface="Tahoma" panose="020B0604030504040204" pitchFamily="34" charset="0"/>
            </a:rPr>
            <a:t>(įskaitant ir įrašų bylą)</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Bylos tvarkomos pagal jų formas </a:t>
          </a:r>
        </a:p>
        <a:p>
          <a:pPr marL="0" lvl="0" indent="0" algn="ctr" defTabSz="711200">
            <a:lnSpc>
              <a:spcPct val="90000"/>
            </a:lnSpc>
            <a:spcBef>
              <a:spcPct val="0"/>
            </a:spcBef>
            <a:spcAft>
              <a:spcPct val="35000"/>
            </a:spcAft>
            <a:buNone/>
          </a:pPr>
          <a:r>
            <a:rPr lang="lt-LT" sz="1600" kern="1200" dirty="0">
              <a:solidFill>
                <a:srgbClr val="C00000"/>
              </a:solidFill>
              <a:latin typeface="Tahoma" panose="020B0604030504040204" pitchFamily="34" charset="0"/>
              <a:ea typeface="Tahoma" panose="020B0604030504040204" pitchFamily="34" charset="0"/>
              <a:cs typeface="Tahoma" panose="020B0604030504040204" pitchFamily="34" charset="0"/>
            </a:rPr>
            <a:t>(išskyrus mišrią bylą) </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Bylos įrašomos į bylų apyrašus pagal bylų apyrašų sąrašą</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Nuolat saugomos ar ilgai saugomos elektroninės bylos perduodamos į valstybės archyvus</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Derinamas dokumentų naikinimo aktas, kiti apskaitos dokumentai</a:t>
          </a:r>
        </a:p>
      </dsp:txBody>
      <dsp:txXfrm>
        <a:off x="779733" y="1117601"/>
        <a:ext cx="4598184" cy="3845695"/>
      </dsp:txXfrm>
    </dsp:sp>
    <dsp:sp modelId="{26A7BBCC-58F3-4120-844B-48D1DDD39E10}">
      <dsp:nvSpPr>
        <dsp:cNvPr id="0" name=""/>
        <dsp:cNvSpPr/>
      </dsp:nvSpPr>
      <dsp:spPr>
        <a:xfrm>
          <a:off x="5929672" y="1266105"/>
          <a:ext cx="3727814" cy="291460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DP – grindžiamas funkcijų klasifikavimo schema </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DP derinamas „ilgam“</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Maksimaliai automatizuoti dokumentų valdymo veiksmai</a:t>
          </a:r>
        </a:p>
        <a:p>
          <a:pPr marL="0" lvl="0" indent="0" algn="ctr" defTabSz="711200">
            <a:lnSpc>
              <a:spcPct val="90000"/>
            </a:lnSpc>
            <a:spcBef>
              <a:spcPct val="0"/>
            </a:spcBef>
            <a:spcAft>
              <a:spcPct val="35000"/>
            </a:spcAft>
            <a:buNone/>
          </a:pPr>
          <a:r>
            <a:rPr lang="lt-LT" sz="1600" kern="1200" dirty="0">
              <a:latin typeface="Tahoma" panose="020B0604030504040204" pitchFamily="34" charset="0"/>
              <a:ea typeface="Tahoma" panose="020B0604030504040204" pitchFamily="34" charset="0"/>
              <a:cs typeface="Tahoma" panose="020B0604030504040204" pitchFamily="34" charset="0"/>
            </a:rPr>
            <a:t>Įstaiga pagal perdavimo reikalavimus sudaro struktūruotą paketą</a:t>
          </a:r>
        </a:p>
        <a:p>
          <a:pPr marL="0" lvl="0" indent="0" algn="ctr" defTabSz="711200">
            <a:lnSpc>
              <a:spcPct val="90000"/>
            </a:lnSpc>
            <a:spcBef>
              <a:spcPct val="0"/>
            </a:spcBef>
            <a:spcAft>
              <a:spcPct val="35000"/>
            </a:spcAft>
            <a:buNone/>
          </a:pPr>
          <a:r>
            <a:rPr lang="lt-LT" sz="1600" kern="1200" dirty="0">
              <a:solidFill>
                <a:srgbClr val="C00000"/>
              </a:solidFill>
              <a:latin typeface="Tahoma" panose="020B0604030504040204" pitchFamily="34" charset="0"/>
              <a:ea typeface="Tahoma" panose="020B0604030504040204" pitchFamily="34" charset="0"/>
              <a:cs typeface="Tahoma" panose="020B0604030504040204" pitchFamily="34" charset="0"/>
            </a:rPr>
            <a:t>Derinamas dokumentų naikinimo aktas, o analoginiai dokumentai perduodami pagal sąrašą ir perdavimo aktą.</a:t>
          </a:r>
        </a:p>
      </dsp:txBody>
      <dsp:txXfrm>
        <a:off x="5929672" y="1266105"/>
        <a:ext cx="3727814" cy="29146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A24D4-E8BF-4DAD-BB4C-4FEF99A01821}" type="datetimeFigureOut">
              <a:rPr lang="lt-LT" smtClean="0"/>
              <a:t>2021-11-08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B947E-8E76-4E8D-ACBD-0EE480D6E1C5}" type="slidenum">
              <a:rPr lang="lt-LT" smtClean="0"/>
              <a:t>‹#›</a:t>
            </a:fld>
            <a:endParaRPr lang="lt-LT"/>
          </a:p>
        </p:txBody>
      </p:sp>
    </p:spTree>
    <p:extLst>
      <p:ext uri="{BB962C8B-B14F-4D97-AF65-F5344CB8AC3E}">
        <p14:creationId xmlns:p14="http://schemas.microsoft.com/office/powerpoint/2010/main" val="228433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FB4E945-325C-4320-AB85-9D32FC84AA0F}"/>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endParaRPr lang="en-US"/>
          </a:p>
        </p:txBody>
      </p:sp>
      <p:sp>
        <p:nvSpPr>
          <p:cNvPr id="3" name="Antrinis pavadinimas 2">
            <a:extLst>
              <a:ext uri="{FF2B5EF4-FFF2-40B4-BE49-F238E27FC236}">
                <a16:creationId xmlns:a16="http://schemas.microsoft.com/office/drawing/2014/main" id="{F0A1A4EA-C781-4219-A9F5-9A162B6725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a:p>
        </p:txBody>
      </p:sp>
      <p:sp>
        <p:nvSpPr>
          <p:cNvPr id="4" name="Datos vietos rezervavimo ženklas 3">
            <a:extLst>
              <a:ext uri="{FF2B5EF4-FFF2-40B4-BE49-F238E27FC236}">
                <a16:creationId xmlns:a16="http://schemas.microsoft.com/office/drawing/2014/main" id="{4D2D9E0E-F631-436B-A799-C54D23AA9A32}"/>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5" name="Poraštės vietos rezervavimo ženklas 4">
            <a:extLst>
              <a:ext uri="{FF2B5EF4-FFF2-40B4-BE49-F238E27FC236}">
                <a16:creationId xmlns:a16="http://schemas.microsoft.com/office/drawing/2014/main" id="{35C028E8-E188-49EF-B021-45076CAD5752}"/>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E3A9BED2-E8C3-4598-B5B7-37F2F675DBB6}"/>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294124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7FB3D68-0EC5-44D6-9D54-C4FD744F824A}"/>
              </a:ext>
            </a:extLst>
          </p:cNvPr>
          <p:cNvSpPr>
            <a:spLocks noGrp="1"/>
          </p:cNvSpPr>
          <p:nvPr>
            <p:ph type="title"/>
          </p:nvPr>
        </p:nvSpPr>
        <p:spPr/>
        <p:txBody>
          <a:bodyPr/>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1C3872AA-0B72-4FF7-96DB-784ED7B8DD87}"/>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BC60834E-F678-4FFE-8EF7-204DDB837A50}"/>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5" name="Poraštės vietos rezervavimo ženklas 4">
            <a:extLst>
              <a:ext uri="{FF2B5EF4-FFF2-40B4-BE49-F238E27FC236}">
                <a16:creationId xmlns:a16="http://schemas.microsoft.com/office/drawing/2014/main" id="{9ACED6EC-1338-4988-AC88-4D1DBC9FAFB3}"/>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9E3C97AA-AF8A-4030-8DCE-483B62060495}"/>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344368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20A12797-7253-434B-BECF-65882FF82C0B}"/>
              </a:ext>
            </a:extLst>
          </p:cNvPr>
          <p:cNvSpPr>
            <a:spLocks noGrp="1"/>
          </p:cNvSpPr>
          <p:nvPr>
            <p:ph type="title" orient="vert"/>
          </p:nvPr>
        </p:nvSpPr>
        <p:spPr>
          <a:xfrm>
            <a:off x="8724900" y="365125"/>
            <a:ext cx="2628900" cy="5811838"/>
          </a:xfrm>
        </p:spPr>
        <p:txBody>
          <a:bodyPr vert="eaVert"/>
          <a:lstStyle/>
          <a:p>
            <a:r>
              <a:rPr lang="lt-LT"/>
              <a:t>Spustelėję redaguokite stilių</a:t>
            </a:r>
            <a:endParaRPr lang="en-US"/>
          </a:p>
        </p:txBody>
      </p:sp>
      <p:sp>
        <p:nvSpPr>
          <p:cNvPr id="3" name="Vertikalaus teksto vietos rezervavimo ženklas 2">
            <a:extLst>
              <a:ext uri="{FF2B5EF4-FFF2-40B4-BE49-F238E27FC236}">
                <a16:creationId xmlns:a16="http://schemas.microsoft.com/office/drawing/2014/main" id="{663C7760-92C3-43F6-B10D-16ACC18606DD}"/>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5DD0C8C6-6CF5-44C1-AB90-654549338141}"/>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5" name="Poraštės vietos rezervavimo ženklas 4">
            <a:extLst>
              <a:ext uri="{FF2B5EF4-FFF2-40B4-BE49-F238E27FC236}">
                <a16:creationId xmlns:a16="http://schemas.microsoft.com/office/drawing/2014/main" id="{49DAC0EE-46D7-497B-8D8A-F60BC41D119F}"/>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D2C35BBA-80B8-474D-9A3A-1F0C6F9C2DA4}"/>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408847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D57E5B6-7B43-4AAA-9125-40076027FCEA}"/>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CD54AC49-BCF9-45C8-89C5-F915E7B9170A}"/>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A27E304F-1D18-4B59-B124-3D37EA529645}"/>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5" name="Poraštės vietos rezervavimo ženklas 4">
            <a:extLst>
              <a:ext uri="{FF2B5EF4-FFF2-40B4-BE49-F238E27FC236}">
                <a16:creationId xmlns:a16="http://schemas.microsoft.com/office/drawing/2014/main" id="{6EA022CC-254A-45BA-AFA0-7A9F4A580682}"/>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6E4BF804-43A7-4ADC-9B82-ED1AC141B95C}"/>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7730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DAB440F-1BCE-41E3-9C94-2460F4145A39}"/>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A5B46E92-C694-4C64-A87E-006183667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3A925349-01EE-44DF-A5BB-B084A0A223B9}"/>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5" name="Poraštės vietos rezervavimo ženklas 4">
            <a:extLst>
              <a:ext uri="{FF2B5EF4-FFF2-40B4-BE49-F238E27FC236}">
                <a16:creationId xmlns:a16="http://schemas.microsoft.com/office/drawing/2014/main" id="{61D29706-407F-4584-A5EA-8C053991F354}"/>
              </a:ext>
            </a:extLst>
          </p:cNvPr>
          <p:cNvSpPr>
            <a:spLocks noGrp="1"/>
          </p:cNvSpPr>
          <p:nvPr>
            <p:ph type="ftr" sz="quarter" idx="11"/>
          </p:nvPr>
        </p:nvSpPr>
        <p:spPr/>
        <p:txBody>
          <a:bodyPr/>
          <a:lstStyle/>
          <a:p>
            <a:endParaRPr lang="en-US"/>
          </a:p>
        </p:txBody>
      </p:sp>
      <p:sp>
        <p:nvSpPr>
          <p:cNvPr id="6" name="Skaidrės numerio vietos rezervavimo ženklas 5">
            <a:extLst>
              <a:ext uri="{FF2B5EF4-FFF2-40B4-BE49-F238E27FC236}">
                <a16:creationId xmlns:a16="http://schemas.microsoft.com/office/drawing/2014/main" id="{828D87E7-462F-40C6-A6C9-3F5D94393DFF}"/>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364805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781A60-545A-4306-92B5-CA45E4A7CDD6}"/>
              </a:ext>
            </a:extLst>
          </p:cNvPr>
          <p:cNvSpPr>
            <a:spLocks noGrp="1"/>
          </p:cNvSpPr>
          <p:nvPr>
            <p:ph type="title"/>
          </p:nvPr>
        </p:nvSpPr>
        <p:spPr/>
        <p:txBody>
          <a:body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ADC2BF29-E82E-44F0-902C-F7E1AC575F0C}"/>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urinio vietos rezervavimo ženklas 3">
            <a:extLst>
              <a:ext uri="{FF2B5EF4-FFF2-40B4-BE49-F238E27FC236}">
                <a16:creationId xmlns:a16="http://schemas.microsoft.com/office/drawing/2014/main" id="{F1B8A820-1C8C-4C85-99A0-F4BB578BBBD9}"/>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Datos vietos rezervavimo ženklas 4">
            <a:extLst>
              <a:ext uri="{FF2B5EF4-FFF2-40B4-BE49-F238E27FC236}">
                <a16:creationId xmlns:a16="http://schemas.microsoft.com/office/drawing/2014/main" id="{557E7F2C-AF1A-4EC2-B7A5-363F5D62F5B6}"/>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6" name="Poraštės vietos rezervavimo ženklas 5">
            <a:extLst>
              <a:ext uri="{FF2B5EF4-FFF2-40B4-BE49-F238E27FC236}">
                <a16:creationId xmlns:a16="http://schemas.microsoft.com/office/drawing/2014/main" id="{DDB4E4C3-ED19-472F-A396-C57FF7D3B44D}"/>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79B879D7-9753-41F4-AABF-0D9D971F806B}"/>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42603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89176D2-A9C4-490A-AFDB-57CE884CEEA3}"/>
              </a:ext>
            </a:extLst>
          </p:cNvPr>
          <p:cNvSpPr>
            <a:spLocks noGrp="1"/>
          </p:cNvSpPr>
          <p:nvPr>
            <p:ph type="title"/>
          </p:nvPr>
        </p:nvSpPr>
        <p:spPr>
          <a:xfrm>
            <a:off x="839788" y="365125"/>
            <a:ext cx="10515600" cy="1325563"/>
          </a:xfrm>
        </p:spPr>
        <p:txBody>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DD85F549-4BF9-495B-AAAA-C7D620117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50B9F697-EEB5-4007-BF86-E1351BE7D03D}"/>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ksto vietos rezervavimo ženklas 4">
            <a:extLst>
              <a:ext uri="{FF2B5EF4-FFF2-40B4-BE49-F238E27FC236}">
                <a16:creationId xmlns:a16="http://schemas.microsoft.com/office/drawing/2014/main" id="{578A5441-3CE3-48A4-9886-1D9A22758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A2D5371-1BEC-4D7A-B6D2-37031BBC346E}"/>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os vietos rezervavimo ženklas 6">
            <a:extLst>
              <a:ext uri="{FF2B5EF4-FFF2-40B4-BE49-F238E27FC236}">
                <a16:creationId xmlns:a16="http://schemas.microsoft.com/office/drawing/2014/main" id="{EF5A0131-9D15-4C49-A627-436A52D21643}"/>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8" name="Poraštės vietos rezervavimo ženklas 7">
            <a:extLst>
              <a:ext uri="{FF2B5EF4-FFF2-40B4-BE49-F238E27FC236}">
                <a16:creationId xmlns:a16="http://schemas.microsoft.com/office/drawing/2014/main" id="{E7F4D353-02C9-4364-8379-BBCCBD608A7B}"/>
              </a:ext>
            </a:extLst>
          </p:cNvPr>
          <p:cNvSpPr>
            <a:spLocks noGrp="1"/>
          </p:cNvSpPr>
          <p:nvPr>
            <p:ph type="ftr" sz="quarter" idx="11"/>
          </p:nvPr>
        </p:nvSpPr>
        <p:spPr/>
        <p:txBody>
          <a:bodyPr/>
          <a:lstStyle/>
          <a:p>
            <a:endParaRPr lang="en-US"/>
          </a:p>
        </p:txBody>
      </p:sp>
      <p:sp>
        <p:nvSpPr>
          <p:cNvPr id="9" name="Skaidrės numerio vietos rezervavimo ženklas 8">
            <a:extLst>
              <a:ext uri="{FF2B5EF4-FFF2-40B4-BE49-F238E27FC236}">
                <a16:creationId xmlns:a16="http://schemas.microsoft.com/office/drawing/2014/main" id="{8D79AB08-FE8C-49A3-B838-E1E194960BD5}"/>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326137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F8B8CC4-4A05-46E0-99DC-B2FE23072A12}"/>
              </a:ext>
            </a:extLst>
          </p:cNvPr>
          <p:cNvSpPr>
            <a:spLocks noGrp="1"/>
          </p:cNvSpPr>
          <p:nvPr>
            <p:ph type="title"/>
          </p:nvPr>
        </p:nvSpPr>
        <p:spPr/>
        <p:txBody>
          <a:bodyPr/>
          <a:lstStyle/>
          <a:p>
            <a:r>
              <a:rPr lang="lt-LT"/>
              <a:t>Spustelėję redaguokite stilių</a:t>
            </a:r>
            <a:endParaRPr lang="en-US"/>
          </a:p>
        </p:txBody>
      </p:sp>
      <p:sp>
        <p:nvSpPr>
          <p:cNvPr id="3" name="Datos vietos rezervavimo ženklas 2">
            <a:extLst>
              <a:ext uri="{FF2B5EF4-FFF2-40B4-BE49-F238E27FC236}">
                <a16:creationId xmlns:a16="http://schemas.microsoft.com/office/drawing/2014/main" id="{FE412009-61EF-4CD1-93AA-B67BF5436D9E}"/>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4" name="Poraštės vietos rezervavimo ženklas 3">
            <a:extLst>
              <a:ext uri="{FF2B5EF4-FFF2-40B4-BE49-F238E27FC236}">
                <a16:creationId xmlns:a16="http://schemas.microsoft.com/office/drawing/2014/main" id="{8091E415-1319-4789-A917-9E860CBF2E85}"/>
              </a:ext>
            </a:extLst>
          </p:cNvPr>
          <p:cNvSpPr>
            <a:spLocks noGrp="1"/>
          </p:cNvSpPr>
          <p:nvPr>
            <p:ph type="ftr" sz="quarter" idx="11"/>
          </p:nvPr>
        </p:nvSpPr>
        <p:spPr/>
        <p:txBody>
          <a:bodyPr/>
          <a:lstStyle/>
          <a:p>
            <a:endParaRPr lang="en-US"/>
          </a:p>
        </p:txBody>
      </p:sp>
      <p:sp>
        <p:nvSpPr>
          <p:cNvPr id="5" name="Skaidrės numerio vietos rezervavimo ženklas 4">
            <a:extLst>
              <a:ext uri="{FF2B5EF4-FFF2-40B4-BE49-F238E27FC236}">
                <a16:creationId xmlns:a16="http://schemas.microsoft.com/office/drawing/2014/main" id="{CA2C4035-8BCC-4E46-929E-3EC0230CCA4A}"/>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7402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23BB0C16-4A9D-4780-B68C-3393F2EC370E}"/>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3" name="Poraštės vietos rezervavimo ženklas 2">
            <a:extLst>
              <a:ext uri="{FF2B5EF4-FFF2-40B4-BE49-F238E27FC236}">
                <a16:creationId xmlns:a16="http://schemas.microsoft.com/office/drawing/2014/main" id="{681C8B41-F0F2-4B68-8409-AB49731600F2}"/>
              </a:ext>
            </a:extLst>
          </p:cNvPr>
          <p:cNvSpPr>
            <a:spLocks noGrp="1"/>
          </p:cNvSpPr>
          <p:nvPr>
            <p:ph type="ftr" sz="quarter" idx="1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E42A5C77-2199-4350-A9F9-FD7F06FF4AB6}"/>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388156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2F928F-E358-455C-91B6-512B3E33FFA3}"/>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Turinio vietos rezervavimo ženklas 2">
            <a:extLst>
              <a:ext uri="{FF2B5EF4-FFF2-40B4-BE49-F238E27FC236}">
                <a16:creationId xmlns:a16="http://schemas.microsoft.com/office/drawing/2014/main" id="{691F381C-B575-40E6-9E8F-93BAC8914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ksto vietos rezervavimo ženklas 3">
            <a:extLst>
              <a:ext uri="{FF2B5EF4-FFF2-40B4-BE49-F238E27FC236}">
                <a16:creationId xmlns:a16="http://schemas.microsoft.com/office/drawing/2014/main" id="{95FE5B5F-85F4-441A-A2F6-EDC3DD90B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6EA5ED6C-6396-46AE-B172-DA8860CAC45A}"/>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6" name="Poraštės vietos rezervavimo ženklas 5">
            <a:extLst>
              <a:ext uri="{FF2B5EF4-FFF2-40B4-BE49-F238E27FC236}">
                <a16:creationId xmlns:a16="http://schemas.microsoft.com/office/drawing/2014/main" id="{843DD874-C815-4C2C-94A2-C099AEF766E0}"/>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361D4AF6-1A9C-46EB-A94B-3B5CE1B30FF9}"/>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155705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9630150-21D3-4246-8127-3EE1372BC30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endParaRPr lang="en-US"/>
          </a:p>
        </p:txBody>
      </p:sp>
      <p:sp>
        <p:nvSpPr>
          <p:cNvPr id="3" name="Paveikslėlio vietos rezervavimo ženklas 2">
            <a:extLst>
              <a:ext uri="{FF2B5EF4-FFF2-40B4-BE49-F238E27FC236}">
                <a16:creationId xmlns:a16="http://schemas.microsoft.com/office/drawing/2014/main" id="{30452479-9853-43AE-B581-081B29FD2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a:extLst>
              <a:ext uri="{FF2B5EF4-FFF2-40B4-BE49-F238E27FC236}">
                <a16:creationId xmlns:a16="http://schemas.microsoft.com/office/drawing/2014/main" id="{66B19578-4006-4C8A-B1F4-B88111846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59BCC34-7A3D-45CE-B4FC-D7CC8BEEE990}"/>
              </a:ext>
            </a:extLst>
          </p:cNvPr>
          <p:cNvSpPr>
            <a:spLocks noGrp="1"/>
          </p:cNvSpPr>
          <p:nvPr>
            <p:ph type="dt" sz="half" idx="10"/>
          </p:nvPr>
        </p:nvSpPr>
        <p:spPr/>
        <p:txBody>
          <a:bodyPr/>
          <a:lstStyle/>
          <a:p>
            <a:fld id="{924255C8-D7A3-42FB-A99A-423BC0576B7A}" type="datetimeFigureOut">
              <a:rPr lang="en-US" smtClean="0"/>
              <a:t>11/8/2021</a:t>
            </a:fld>
            <a:endParaRPr lang="en-US"/>
          </a:p>
        </p:txBody>
      </p:sp>
      <p:sp>
        <p:nvSpPr>
          <p:cNvPr id="6" name="Poraštės vietos rezervavimo ženklas 5">
            <a:extLst>
              <a:ext uri="{FF2B5EF4-FFF2-40B4-BE49-F238E27FC236}">
                <a16:creationId xmlns:a16="http://schemas.microsoft.com/office/drawing/2014/main" id="{E9B82CD2-EB21-41EB-8925-8D4E9A87FBA7}"/>
              </a:ext>
            </a:extLst>
          </p:cNvPr>
          <p:cNvSpPr>
            <a:spLocks noGrp="1"/>
          </p:cNvSpPr>
          <p:nvPr>
            <p:ph type="ftr" sz="quarter" idx="11"/>
          </p:nvPr>
        </p:nvSpPr>
        <p:spPr/>
        <p:txBody>
          <a:bodyPr/>
          <a:lstStyle/>
          <a:p>
            <a:endParaRPr lang="en-US"/>
          </a:p>
        </p:txBody>
      </p:sp>
      <p:sp>
        <p:nvSpPr>
          <p:cNvPr id="7" name="Skaidrės numerio vietos rezervavimo ženklas 6">
            <a:extLst>
              <a:ext uri="{FF2B5EF4-FFF2-40B4-BE49-F238E27FC236}">
                <a16:creationId xmlns:a16="http://schemas.microsoft.com/office/drawing/2014/main" id="{D401E1F7-BB15-4C8B-A0E3-85ED519C2055}"/>
              </a:ext>
            </a:extLst>
          </p:cNvPr>
          <p:cNvSpPr>
            <a:spLocks noGrp="1"/>
          </p:cNvSpPr>
          <p:nvPr>
            <p:ph type="sldNum" sz="quarter" idx="12"/>
          </p:nvPr>
        </p:nvSpPr>
        <p:spPr/>
        <p:txBody>
          <a:bodyPr/>
          <a:lstStyle/>
          <a:p>
            <a:fld id="{5DAFC12E-3295-4E76-9AB9-C7FCE20275D8}" type="slidenum">
              <a:rPr lang="en-US" smtClean="0"/>
              <a:t>‹#›</a:t>
            </a:fld>
            <a:endParaRPr lang="en-US"/>
          </a:p>
        </p:txBody>
      </p:sp>
    </p:spTree>
    <p:extLst>
      <p:ext uri="{BB962C8B-B14F-4D97-AF65-F5344CB8AC3E}">
        <p14:creationId xmlns:p14="http://schemas.microsoft.com/office/powerpoint/2010/main" val="131603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878F7F2D-0A04-48BD-8582-5A3587C1C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US"/>
          </a:p>
        </p:txBody>
      </p:sp>
      <p:sp>
        <p:nvSpPr>
          <p:cNvPr id="3" name="Teksto vietos rezervavimo ženklas 2">
            <a:extLst>
              <a:ext uri="{FF2B5EF4-FFF2-40B4-BE49-F238E27FC236}">
                <a16:creationId xmlns:a16="http://schemas.microsoft.com/office/drawing/2014/main" id="{F8B37D51-E76D-4F2C-AC77-3814E77E6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os vietos rezervavimo ženklas 3">
            <a:extLst>
              <a:ext uri="{FF2B5EF4-FFF2-40B4-BE49-F238E27FC236}">
                <a16:creationId xmlns:a16="http://schemas.microsoft.com/office/drawing/2014/main" id="{33064253-2C44-4FE3-B903-E3EEDD27DB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255C8-D7A3-42FB-A99A-423BC0576B7A}" type="datetimeFigureOut">
              <a:rPr lang="en-US" smtClean="0"/>
              <a:t>11/8/2021</a:t>
            </a:fld>
            <a:endParaRPr lang="en-US"/>
          </a:p>
        </p:txBody>
      </p:sp>
      <p:sp>
        <p:nvSpPr>
          <p:cNvPr id="5" name="Poraštės vietos rezervavimo ženklas 4">
            <a:extLst>
              <a:ext uri="{FF2B5EF4-FFF2-40B4-BE49-F238E27FC236}">
                <a16:creationId xmlns:a16="http://schemas.microsoft.com/office/drawing/2014/main" id="{1AD19A65-8CDA-41D1-B403-27BBEAA2D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a:extLst>
              <a:ext uri="{FF2B5EF4-FFF2-40B4-BE49-F238E27FC236}">
                <a16:creationId xmlns:a16="http://schemas.microsoft.com/office/drawing/2014/main" id="{8D5EE48D-914D-4EF8-92D3-68964BC96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FC12E-3295-4E76-9AB9-C7FCE20275D8}" type="slidenum">
              <a:rPr lang="en-US" smtClean="0"/>
              <a:t>‹#›</a:t>
            </a:fld>
            <a:endParaRPr lang="en-US"/>
          </a:p>
        </p:txBody>
      </p:sp>
    </p:spTree>
    <p:extLst>
      <p:ext uri="{BB962C8B-B14F-4D97-AF65-F5344CB8AC3E}">
        <p14:creationId xmlns:p14="http://schemas.microsoft.com/office/powerpoint/2010/main" val="219775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tar.lt/portal/lt/legalAct/85cb7f203ede11eb8d9fe110e148c770" TargetMode="External"/><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838200" y="2032986"/>
            <a:ext cx="10515600" cy="4572000"/>
          </a:xfrm>
          <a:effectLst>
            <a:outerShdw blurRad="50800" dist="50800" dir="5400000" algn="ctr" rotWithShape="0">
              <a:schemeClr val="accent4">
                <a:lumMod val="50000"/>
              </a:schemeClr>
            </a:outerShdw>
          </a:effectLst>
        </p:spPr>
        <p:txBody>
          <a:bodyPr>
            <a:normAutofit/>
          </a:bodyPr>
          <a:lstStyle/>
          <a:p>
            <a:pPr algn="ctr"/>
            <a:r>
              <a:rPr lang="lt-LT"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PLANAS </a:t>
            </a:r>
            <a:br>
              <a:rPr lang="lt-LT"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32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DBSIS KONTEKSTE</a:t>
            </a:r>
            <a:br>
              <a:rPr lang="lt-LT" sz="280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28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lt-LT" sz="4000" dirty="0">
                <a:latin typeface="Times New Roman" pitchFamily="18" charset="0"/>
                <a:cs typeface="Times New Roman" pitchFamily="18" charset="0"/>
              </a:rPr>
            </a:br>
            <a:endParaRPr lang="en-US"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Tree>
    <p:extLst>
      <p:ext uri="{BB962C8B-B14F-4D97-AF65-F5344CB8AC3E}">
        <p14:creationId xmlns:p14="http://schemas.microsoft.com/office/powerpoint/2010/main" val="428333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755692" y="758309"/>
            <a:ext cx="10515600" cy="1325563"/>
          </a:xfrm>
          <a:effectLst>
            <a:outerShdw blurRad="50800" dist="50800" dir="5400000" algn="ctr" rotWithShape="0">
              <a:schemeClr val="accent4">
                <a:lumMod val="50000"/>
              </a:schemeClr>
            </a:outerShdw>
          </a:effectLst>
        </p:spPr>
        <p:txBody>
          <a:bodyPr>
            <a:normAutofit/>
          </a:bodyPr>
          <a:lstStyle/>
          <a:p>
            <a:pPr algn="ctr"/>
            <a:r>
              <a:rPr lang="lt-LT" sz="2400" b="1" dirty="0">
                <a:solidFill>
                  <a:schemeClr val="bg1"/>
                </a:solidFill>
                <a:latin typeface="Tahoma" panose="020B0604030504040204" pitchFamily="34" charset="0"/>
                <a:ea typeface="Tahoma" panose="020B0604030504040204" pitchFamily="34" charset="0"/>
                <a:cs typeface="Tahoma" panose="020B0604030504040204" pitchFamily="34" charset="0"/>
              </a:rPr>
              <a:t>Klausimai</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pic>
        <p:nvPicPr>
          <p:cNvPr id="7" name="Paveikslėlis 6">
            <a:extLst>
              <a:ext uri="{FF2B5EF4-FFF2-40B4-BE49-F238E27FC236}">
                <a16:creationId xmlns:a16="http://schemas.microsoft.com/office/drawing/2014/main" id="{CC0BC11D-049B-4507-99CB-53CBBBD64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6392" y="4276014"/>
            <a:ext cx="8217031" cy="2590839"/>
          </a:xfrm>
          <a:prstGeom prst="rect">
            <a:avLst/>
          </a:prstGeom>
        </p:spPr>
      </p:pic>
      <p:pic>
        <p:nvPicPr>
          <p:cNvPr id="9" name="Paveikslėlis 8">
            <a:extLst>
              <a:ext uri="{FF2B5EF4-FFF2-40B4-BE49-F238E27FC236}">
                <a16:creationId xmlns:a16="http://schemas.microsoft.com/office/drawing/2014/main" id="{F390B2A9-8FE9-4F96-A20B-468DF616C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641" y="2138377"/>
            <a:ext cx="3582654" cy="1895224"/>
          </a:xfrm>
          <a:prstGeom prst="rect">
            <a:avLst/>
          </a:prstGeom>
        </p:spPr>
      </p:pic>
    </p:spTree>
    <p:extLst>
      <p:ext uri="{BB962C8B-B14F-4D97-AF65-F5344CB8AC3E}">
        <p14:creationId xmlns:p14="http://schemas.microsoft.com/office/powerpoint/2010/main" val="1229432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674703" y="2183906"/>
            <a:ext cx="10679097" cy="4421079"/>
          </a:xfrm>
        </p:spPr>
        <p:txBody>
          <a:bodyPr>
            <a:normAutofit/>
          </a:bodyPr>
          <a:lstStyle/>
          <a:p>
            <a: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t>            Dokumentų tvarkymo ir apskaitos taisyklėse numatyti du dokumentacijos planų tipai:</a:t>
            </a:r>
            <a:b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t>Bylų dokumentacijos planas</a:t>
            </a:r>
            <a:b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t>Funkcijų dokumentacijos planas</a:t>
            </a:r>
            <a:br>
              <a:rPr lang="en-US"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700" dirty="0">
                <a:solidFill>
                  <a:schemeClr val="bg1"/>
                </a:solidFill>
                <a:latin typeface="Times New Roman" panose="02020603050405020304" pitchFamily="18" charset="0"/>
                <a:cs typeface="Times New Roman" panose="02020603050405020304" pitchFamily="18" charset="0"/>
              </a:rPr>
              <a:t>          </a:t>
            </a:r>
            <a:r>
              <a:rPr 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Sprendimas dėl dokumentacijos plano tipo priimamas </a:t>
            </a:r>
            <a:r>
              <a:rPr lang="lt-LT"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atsižvelgdamas į įstaigos informacinės sistemos funkcionalumus.</a:t>
            </a:r>
            <a:endPar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7" name="Pavadinimas 1">
            <a:extLst>
              <a:ext uri="{FF2B5EF4-FFF2-40B4-BE49-F238E27FC236}">
                <a16:creationId xmlns:a16="http://schemas.microsoft.com/office/drawing/2014/main" id="{811A30CA-362E-4C5A-9636-D16139E2450F}"/>
              </a:ext>
            </a:extLst>
          </p:cNvPr>
          <p:cNvSpPr txBox="1">
            <a:spLocks/>
          </p:cNvSpPr>
          <p:nvPr/>
        </p:nvSpPr>
        <p:spPr>
          <a:xfrm>
            <a:off x="471949" y="2032986"/>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lt-LT" sz="18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just"/>
            <a:r>
              <a:rPr lang="lt-LT"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lt-LT"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C34EA264-5391-4FB3-BC1E-CA2C7E77B4F6}"/>
              </a:ext>
            </a:extLst>
          </p:cNvPr>
          <p:cNvSpPr txBox="1"/>
          <p:nvPr/>
        </p:nvSpPr>
        <p:spPr>
          <a:xfrm>
            <a:off x="2868106" y="1389487"/>
            <a:ext cx="6094428" cy="474041"/>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lnSpc>
                <a:spcPct val="115000"/>
              </a:lnSpc>
              <a:spcAft>
                <a:spcPts val="1000"/>
              </a:spcAft>
            </a:pPr>
            <a:r>
              <a:rPr lang="lt-LT"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PLANAS </a:t>
            </a:r>
          </a:p>
        </p:txBody>
      </p:sp>
    </p:spTree>
    <p:extLst>
      <p:ext uri="{BB962C8B-B14F-4D97-AF65-F5344CB8AC3E}">
        <p14:creationId xmlns:p14="http://schemas.microsoft.com/office/powerpoint/2010/main" val="387858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412955" y="2281287"/>
            <a:ext cx="11366090" cy="4323698"/>
          </a:xfrm>
        </p:spPr>
        <p:txBody>
          <a:bodyPr>
            <a:normAutofit fontScale="90000"/>
          </a:bodyPr>
          <a:lstStyle/>
          <a:p>
            <a:pPr marL="0" marR="0" indent="360045">
              <a:spcBef>
                <a:spcPts val="0"/>
              </a:spcBef>
              <a:spcAft>
                <a:spcPts val="0"/>
              </a:spcAft>
            </a:pPr>
            <a:r>
              <a:rPr lang="lt-LT" sz="1800" b="0" i="0" dirty="0">
                <a:solidFill>
                  <a:srgbClr val="000000"/>
                </a:solidFill>
                <a:effectLst/>
                <a:latin typeface="Times New Roman" panose="02020603050405020304" pitchFamily="18" charset="0"/>
              </a:rPr>
              <a:t>	</a:t>
            </a:r>
            <a:r>
              <a:rPr lang="lt-LT" sz="2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plano struktūra pasirenkama tais atvejais, kai įstaigos informacinė sistema turi galimybę automatizuotai valdyti funkcijų klasifikatorių ir dokumentų priskyrimą procesams, įskaitant ir automatizuotą skaitmeninės kilmės ar suskaitmenintų dokumentų ilgalaikį išsaugojimą ir perdavimą toliau saugoti teisės aktų nustatyta tvarka. Šiuo atveju bylos nesudaromos.</a:t>
            </a:r>
            <a:br>
              <a:rPr lang="lt-LT" sz="2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2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2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Dokumentai sisteminami pagal jų saugojimo terminus ir vieną ar kelis pasirinktus požymius: </a:t>
            </a:r>
            <a:r>
              <a:rPr lang="lt-LT" sz="2200" b="0" i="0" spc="-10" dirty="0">
                <a:solidFill>
                  <a:schemeClr val="bg1"/>
                </a:solidFill>
                <a:effectLst/>
                <a:latin typeface="Tahoma" panose="020B0604030504040204" pitchFamily="34" charset="0"/>
                <a:ea typeface="Tahoma" panose="020B0604030504040204" pitchFamily="34" charset="0"/>
                <a:cs typeface="Tahoma" panose="020B0604030504040204" pitchFamily="34" charset="0"/>
              </a:rPr>
              <a:t>dokumentų rūšį, temas, sudarytojus ar </a:t>
            </a:r>
            <a:r>
              <a:rPr lang="lt-LT" sz="2200" b="0" i="0" spc="-10" dirty="0" err="1">
                <a:solidFill>
                  <a:schemeClr val="bg1"/>
                </a:solidFill>
                <a:effectLst/>
                <a:latin typeface="Tahoma" panose="020B0604030504040204" pitchFamily="34" charset="0"/>
                <a:ea typeface="Tahoma" panose="020B0604030504040204" pitchFamily="34" charset="0"/>
                <a:cs typeface="Tahoma" panose="020B0604030504040204" pitchFamily="34" charset="0"/>
              </a:rPr>
              <a:t>subprocesus</a:t>
            </a:r>
            <a:r>
              <a:rPr lang="lt-LT" sz="2200" b="0" i="0" spc="-10"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br>
              <a:rPr lang="lt-LT" sz="2200" b="0" i="0" spc="-1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2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22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Informacinės sistemos valdytojas, kurio sistema naudojasi ir kitos įstaigos, gali rengti bendrą (pavyzdinį) funkcijų dokumentacijos planą, kurį suderina su Lietuvos vyriausiuoju archyvaru.</a:t>
            </a:r>
            <a:br>
              <a:rPr lang="lt-LT"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br>
              <a:rPr lang="lt-LT" sz="2000" b="0" i="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US"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7" name="Pavadinimas 1">
            <a:extLst>
              <a:ext uri="{FF2B5EF4-FFF2-40B4-BE49-F238E27FC236}">
                <a16:creationId xmlns:a16="http://schemas.microsoft.com/office/drawing/2014/main" id="{811A30CA-362E-4C5A-9636-D16139E2450F}"/>
              </a:ext>
            </a:extLst>
          </p:cNvPr>
          <p:cNvSpPr txBox="1">
            <a:spLocks/>
          </p:cNvSpPr>
          <p:nvPr/>
        </p:nvSpPr>
        <p:spPr>
          <a:xfrm>
            <a:off x="471949" y="2032986"/>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lt-LT" sz="18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lt-LT" sz="18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p>
            <a:pPr algn="just"/>
            <a:r>
              <a:rPr lang="lt-LT" sz="18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endParaRPr lang="lt-LT"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C34EA264-5391-4FB3-BC1E-CA2C7E77B4F6}"/>
              </a:ext>
            </a:extLst>
          </p:cNvPr>
          <p:cNvSpPr txBox="1"/>
          <p:nvPr/>
        </p:nvSpPr>
        <p:spPr>
          <a:xfrm>
            <a:off x="2839826" y="1360029"/>
            <a:ext cx="6094428" cy="474041"/>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lnSpc>
                <a:spcPct val="115000"/>
              </a:lnSpc>
              <a:spcAft>
                <a:spcPts val="1000"/>
              </a:spcAft>
            </a:pPr>
            <a:r>
              <a:rPr lang="lt-LT"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PLANAS </a:t>
            </a:r>
          </a:p>
        </p:txBody>
      </p:sp>
    </p:spTree>
    <p:extLst>
      <p:ext uri="{BB962C8B-B14F-4D97-AF65-F5344CB8AC3E}">
        <p14:creationId xmlns:p14="http://schemas.microsoft.com/office/powerpoint/2010/main" val="61963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939113" y="2197550"/>
            <a:ext cx="10839931" cy="4492486"/>
          </a:xfrm>
        </p:spPr>
        <p:txBody>
          <a:bodyPr>
            <a:noAutofit/>
          </a:bodyPr>
          <a:lstStyle/>
          <a:p>
            <a:pPr indent="540385">
              <a:lnSpc>
                <a:spcPct val="115000"/>
              </a:lnSpc>
            </a:pPr>
            <a:r>
              <a:rPr lang="en-GB" sz="18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b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6" name="TextBox 5">
            <a:extLst>
              <a:ext uri="{FF2B5EF4-FFF2-40B4-BE49-F238E27FC236}">
                <a16:creationId xmlns:a16="http://schemas.microsoft.com/office/drawing/2014/main" id="{71F2F403-CF3C-4D5A-A8C0-64E7F424AD0D}"/>
              </a:ext>
            </a:extLst>
          </p:cNvPr>
          <p:cNvSpPr txBox="1"/>
          <p:nvPr/>
        </p:nvSpPr>
        <p:spPr>
          <a:xfrm>
            <a:off x="2884188" y="1257075"/>
            <a:ext cx="6423623" cy="474041"/>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lnSpc>
                <a:spcPct val="115000"/>
              </a:lnSpc>
              <a:spcAft>
                <a:spcPts val="1000"/>
              </a:spcAft>
            </a:pPr>
            <a:r>
              <a:rPr lang="lt-LT"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PLANAS </a:t>
            </a:r>
          </a:p>
        </p:txBody>
      </p:sp>
      <p:sp>
        <p:nvSpPr>
          <p:cNvPr id="7" name="Pavadinimas 1">
            <a:extLst>
              <a:ext uri="{FF2B5EF4-FFF2-40B4-BE49-F238E27FC236}">
                <a16:creationId xmlns:a16="http://schemas.microsoft.com/office/drawing/2014/main" id="{811A30CA-362E-4C5A-9636-D16139E2450F}"/>
              </a:ext>
            </a:extLst>
          </p:cNvPr>
          <p:cNvSpPr txBox="1">
            <a:spLocks/>
          </p:cNvSpPr>
          <p:nvPr/>
        </p:nvSpPr>
        <p:spPr>
          <a:xfrm>
            <a:off x="628468" y="2197550"/>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urinio vietos rezervavimo ženklas 3">
            <a:extLst>
              <a:ext uri="{FF2B5EF4-FFF2-40B4-BE49-F238E27FC236}">
                <a16:creationId xmlns:a16="http://schemas.microsoft.com/office/drawing/2014/main" id="{3EA30862-6A19-47D7-B423-9B2794B1001A}"/>
              </a:ext>
            </a:extLst>
          </p:cNvPr>
          <p:cNvGraphicFramePr>
            <a:graphicFrameLocks noGrp="1"/>
          </p:cNvGraphicFramePr>
          <p:nvPr>
            <p:ph idx="1"/>
            <p:extLst>
              <p:ext uri="{D42A27DB-BD31-4B8C-83A1-F6EECF244321}">
                <p14:modId xmlns:p14="http://schemas.microsoft.com/office/powerpoint/2010/main" val="3251369677"/>
              </p:ext>
            </p:extLst>
          </p:nvPr>
        </p:nvGraphicFramePr>
        <p:xfrm>
          <a:off x="838200" y="230788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897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674703" y="2183906"/>
            <a:ext cx="10679097" cy="4421079"/>
          </a:xfrm>
        </p:spPr>
        <p:txBody>
          <a:bodyPr>
            <a:normAutofit/>
          </a:bodyPr>
          <a:lstStyle/>
          <a:p>
            <a:pPr indent="540385" algn="just">
              <a:lnSpc>
                <a:spcPct val="115000"/>
              </a:lnSpc>
              <a:spcAft>
                <a:spcPts val="1000"/>
              </a:spcAft>
            </a:pPr>
            <a:br>
              <a:rPr lang="lt-LT" alt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6" name="TextBox 5">
            <a:extLst>
              <a:ext uri="{FF2B5EF4-FFF2-40B4-BE49-F238E27FC236}">
                <a16:creationId xmlns:a16="http://schemas.microsoft.com/office/drawing/2014/main" id="{71F2F403-CF3C-4D5A-A8C0-64E7F424AD0D}"/>
              </a:ext>
            </a:extLst>
          </p:cNvPr>
          <p:cNvSpPr txBox="1"/>
          <p:nvPr/>
        </p:nvSpPr>
        <p:spPr>
          <a:xfrm>
            <a:off x="2856707" y="1331856"/>
            <a:ext cx="6097554" cy="461665"/>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r>
              <a:rPr lang="lt-LT"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PLANAS</a:t>
            </a:r>
            <a:endParaRPr lang="lt-LT"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avadinimas 1">
            <a:extLst>
              <a:ext uri="{FF2B5EF4-FFF2-40B4-BE49-F238E27FC236}">
                <a16:creationId xmlns:a16="http://schemas.microsoft.com/office/drawing/2014/main" id="{811A30CA-362E-4C5A-9636-D16139E2450F}"/>
              </a:ext>
            </a:extLst>
          </p:cNvPr>
          <p:cNvSpPr txBox="1">
            <a:spLocks/>
          </p:cNvSpPr>
          <p:nvPr/>
        </p:nvSpPr>
        <p:spPr>
          <a:xfrm>
            <a:off x="471949" y="2032986"/>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Paveikslėlis 4">
            <a:extLst>
              <a:ext uri="{FF2B5EF4-FFF2-40B4-BE49-F238E27FC236}">
                <a16:creationId xmlns:a16="http://schemas.microsoft.com/office/drawing/2014/main" id="{A331C6FC-26E6-4BCF-8253-A2EE60A9D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90" y="2183905"/>
            <a:ext cx="5801535" cy="2659265"/>
          </a:xfrm>
          <a:prstGeom prst="rect">
            <a:avLst/>
          </a:prstGeom>
        </p:spPr>
      </p:pic>
      <p:pic>
        <p:nvPicPr>
          <p:cNvPr id="8" name="Paveikslėlis 7">
            <a:extLst>
              <a:ext uri="{FF2B5EF4-FFF2-40B4-BE49-F238E27FC236}">
                <a16:creationId xmlns:a16="http://schemas.microsoft.com/office/drawing/2014/main" id="{B376A81A-FE12-4B52-99C9-C6763E1C95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6091" y="4206108"/>
            <a:ext cx="9735909" cy="2587658"/>
          </a:xfrm>
          <a:prstGeom prst="rect">
            <a:avLst/>
          </a:prstGeom>
          <a:effectLst>
            <a:glow rad="127000">
              <a:schemeClr val="accent4">
                <a:lumMod val="50000"/>
              </a:schemeClr>
            </a:glow>
          </a:effectLst>
        </p:spPr>
      </p:pic>
    </p:spTree>
    <p:extLst>
      <p:ext uri="{BB962C8B-B14F-4D97-AF65-F5344CB8AC3E}">
        <p14:creationId xmlns:p14="http://schemas.microsoft.com/office/powerpoint/2010/main" val="236821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2309567" y="2197550"/>
            <a:ext cx="9469477" cy="4492486"/>
          </a:xfrm>
        </p:spPr>
        <p:txBody>
          <a:bodyPr>
            <a:noAutofit/>
          </a:bodyPr>
          <a:lstStyle/>
          <a:p>
            <a:pPr indent="540385">
              <a:lnSpc>
                <a:spcPct val="115000"/>
              </a:lnSpc>
            </a:pPr>
            <a:r>
              <a:rPr lang="en-GB" sz="180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b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6" name="TextBox 5">
            <a:extLst>
              <a:ext uri="{FF2B5EF4-FFF2-40B4-BE49-F238E27FC236}">
                <a16:creationId xmlns:a16="http://schemas.microsoft.com/office/drawing/2014/main" id="{71F2F403-CF3C-4D5A-A8C0-64E7F424AD0D}"/>
              </a:ext>
            </a:extLst>
          </p:cNvPr>
          <p:cNvSpPr txBox="1"/>
          <p:nvPr/>
        </p:nvSpPr>
        <p:spPr>
          <a:xfrm>
            <a:off x="2908913" y="1264681"/>
            <a:ext cx="6097554" cy="474041"/>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lnSpc>
                <a:spcPct val="115000"/>
              </a:lnSpc>
              <a:spcAft>
                <a:spcPts val="1000"/>
              </a:spcAft>
            </a:pPr>
            <a:r>
              <a:rPr lang="lt-LT"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FUNKCIJŲ DOKUMENTACIJOS PLANAS </a:t>
            </a:r>
          </a:p>
        </p:txBody>
      </p:sp>
      <p:sp>
        <p:nvSpPr>
          <p:cNvPr id="7" name="Pavadinimas 1">
            <a:extLst>
              <a:ext uri="{FF2B5EF4-FFF2-40B4-BE49-F238E27FC236}">
                <a16:creationId xmlns:a16="http://schemas.microsoft.com/office/drawing/2014/main" id="{811A30CA-362E-4C5A-9636-D16139E2450F}"/>
              </a:ext>
            </a:extLst>
          </p:cNvPr>
          <p:cNvSpPr txBox="1">
            <a:spLocks/>
          </p:cNvSpPr>
          <p:nvPr/>
        </p:nvSpPr>
        <p:spPr>
          <a:xfrm>
            <a:off x="628468" y="2197550"/>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urinio vietos rezervavimo ženklas 4">
            <a:extLst>
              <a:ext uri="{FF2B5EF4-FFF2-40B4-BE49-F238E27FC236}">
                <a16:creationId xmlns:a16="http://schemas.microsoft.com/office/drawing/2014/main" id="{9531CADB-8296-40FE-BB96-FA404A49364B}"/>
              </a:ext>
            </a:extLst>
          </p:cNvPr>
          <p:cNvGraphicFramePr>
            <a:graphicFrameLocks noGrp="1"/>
          </p:cNvGraphicFramePr>
          <p:nvPr>
            <p:ph idx="1"/>
            <p:extLst>
              <p:ext uri="{D42A27DB-BD31-4B8C-83A1-F6EECF244321}">
                <p14:modId xmlns:p14="http://schemas.microsoft.com/office/powerpoint/2010/main" val="789222083"/>
              </p:ext>
            </p:extLst>
          </p:nvPr>
        </p:nvGraphicFramePr>
        <p:xfrm>
          <a:off x="-622691" y="1806253"/>
          <a:ext cx="10330940" cy="49632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nktis: horizontali 3">
            <a:extLst>
              <a:ext uri="{FF2B5EF4-FFF2-40B4-BE49-F238E27FC236}">
                <a16:creationId xmlns:a16="http://schemas.microsoft.com/office/drawing/2014/main" id="{990D249A-F169-4AC1-8E16-D90A98803480}"/>
              </a:ext>
            </a:extLst>
          </p:cNvPr>
          <p:cNvSpPr/>
          <p:nvPr/>
        </p:nvSpPr>
        <p:spPr>
          <a:xfrm>
            <a:off x="9863579" y="4397501"/>
            <a:ext cx="2071985" cy="1723785"/>
          </a:xfrm>
          <a:prstGeom prst="horizontalScroll">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latin typeface="Tahoma" panose="020B0604030504040204" pitchFamily="34" charset="0"/>
                <a:ea typeface="Tahoma" panose="020B0604030504040204" pitchFamily="34" charset="0"/>
                <a:cs typeface="Tahoma" panose="020B0604030504040204" pitchFamily="34" charset="0"/>
              </a:rPr>
              <a:t>Procesas gali turėti įvairių atributų: asmens, rūšies ar kitų.</a:t>
            </a:r>
          </a:p>
        </p:txBody>
      </p:sp>
      <p:sp>
        <p:nvSpPr>
          <p:cNvPr id="8" name="Slinktis: horizontali 7">
            <a:extLst>
              <a:ext uri="{FF2B5EF4-FFF2-40B4-BE49-F238E27FC236}">
                <a16:creationId xmlns:a16="http://schemas.microsoft.com/office/drawing/2014/main" id="{E3F6B5F9-C0A4-499B-AE47-606946A59009}"/>
              </a:ext>
            </a:extLst>
          </p:cNvPr>
          <p:cNvSpPr/>
          <p:nvPr/>
        </p:nvSpPr>
        <p:spPr>
          <a:xfrm>
            <a:off x="9938314" y="2282419"/>
            <a:ext cx="2071985" cy="1723785"/>
          </a:xfrm>
          <a:prstGeom prst="horizontalScroll">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latin typeface="Tahoma" panose="020B0604030504040204" pitchFamily="34" charset="0"/>
                <a:ea typeface="Tahoma" panose="020B0604030504040204" pitchFamily="34" charset="0"/>
                <a:cs typeface="Tahoma" panose="020B0604030504040204" pitchFamily="34" charset="0"/>
              </a:rPr>
              <a:t>Procesui priskiriami įvairių formų dokumentai</a:t>
            </a:r>
          </a:p>
        </p:txBody>
      </p:sp>
    </p:spTree>
    <p:extLst>
      <p:ext uri="{BB962C8B-B14F-4D97-AF65-F5344CB8AC3E}">
        <p14:creationId xmlns:p14="http://schemas.microsoft.com/office/powerpoint/2010/main" val="410067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1527043" y="2183907"/>
            <a:ext cx="9826757" cy="4421079"/>
          </a:xfrm>
        </p:spPr>
        <p:txBody>
          <a:bodyPr>
            <a:normAutofit fontScale="90000"/>
          </a:bodyPr>
          <a:lstStyle/>
          <a:p>
            <a:pPr indent="824230">
              <a:lnSpc>
                <a:spcPct val="107000"/>
              </a:lnSpc>
              <a:spcAft>
                <a:spcPts val="800"/>
              </a:spcAft>
            </a:pPr>
            <a:br>
              <a:rPr lang="lt-LT" alt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lt-LT"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18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Dokumentus valstybės archyvams perduodančios įstaigos dokumentacijos planus 2022 metams šiemet rengia ir teikia juos derinti Elektroninio archyvo informacinės sistemos priemonėmis </a:t>
            </a:r>
            <a:r>
              <a:rPr lang="lt-LT" sz="1800" b="1">
                <a:solidFill>
                  <a:schemeClr val="bg1"/>
                </a:solidFill>
                <a:effectLst/>
                <a:latin typeface="Tahoma" panose="020B0604030504040204" pitchFamily="34" charset="0"/>
                <a:ea typeface="Tahoma" panose="020B0604030504040204" pitchFamily="34" charset="0"/>
                <a:cs typeface="Tahoma" panose="020B0604030504040204" pitchFamily="34" charset="0"/>
              </a:rPr>
              <a:t>(</a:t>
            </a:r>
            <a:r>
              <a:rPr lang="lt-LT" sz="1800" b="1" i="1">
                <a:solidFill>
                  <a:schemeClr val="bg1"/>
                </a:solidFill>
                <a:effectLst/>
                <a:latin typeface="Tahoma" panose="020B0604030504040204" pitchFamily="34" charset="0"/>
                <a:ea typeface="Tahoma" panose="020B0604030504040204" pitchFamily="34" charset="0"/>
                <a:cs typeface="Tahoma" panose="020B0604030504040204" pitchFamily="34" charset="0"/>
              </a:rPr>
              <a:t>naudojantis </a:t>
            </a:r>
            <a:r>
              <a:rPr lang="lt-LT" sz="1800" b="1" i="1" dirty="0">
                <a:solidFill>
                  <a:schemeClr val="bg1"/>
                </a:solidFill>
                <a:effectLst/>
                <a:latin typeface="Tahoma" panose="020B0604030504040204" pitchFamily="34" charset="0"/>
                <a:ea typeface="Tahoma" panose="020B0604030504040204" pitchFamily="34" charset="0"/>
                <a:cs typeface="Tahoma" panose="020B0604030504040204" pitchFamily="34" charset="0"/>
              </a:rPr>
              <a:t>integracine sąsaja ar išoriniu EAIS portalu</a:t>
            </a:r>
            <a: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t>
            </a:r>
            <a:b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b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Nuo 2022-01-01 įsigalioja Dokumentų tvarkymo ir apskaitos taisyklių, patvirtintų Lietuvos vyriausiojo archyvaro 2011 m. liepos 4 d. įsakymu Nr. V-118, pakeitimai, susiję su funkcijų dokumentacijos plano rengimu. </a:t>
            </a:r>
            <a:b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Tokie reikalavimai įsigalios, kad būtų galima kurti funkcijų dokumentacijos planų rengimo infrastruktūrą DBSIS priemonėmis. Įstaigos, kurios dokumentus valdys DBSIS priemonėmis, funkcijų dokumentacijos planus minėtoje sistemoje rengs ir teiks derinti tik 2022 metų pabaigoje.  </a:t>
            </a:r>
            <a:b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2700" b="1"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7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6" name="TextBox 5">
            <a:extLst>
              <a:ext uri="{FF2B5EF4-FFF2-40B4-BE49-F238E27FC236}">
                <a16:creationId xmlns:a16="http://schemas.microsoft.com/office/drawing/2014/main" id="{71F2F403-CF3C-4D5A-A8C0-64E7F424AD0D}"/>
              </a:ext>
            </a:extLst>
          </p:cNvPr>
          <p:cNvSpPr txBox="1"/>
          <p:nvPr/>
        </p:nvSpPr>
        <p:spPr>
          <a:xfrm>
            <a:off x="2555049" y="1126529"/>
            <a:ext cx="6805768" cy="830997"/>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r>
              <a:rPr lang="lt-LT"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DOKUMENTACIJOS PLANŲ DERINIMO ASPEKTAI</a:t>
            </a:r>
            <a:endParaRPr lang="lt-LT"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avadinimas 1">
            <a:extLst>
              <a:ext uri="{FF2B5EF4-FFF2-40B4-BE49-F238E27FC236}">
                <a16:creationId xmlns:a16="http://schemas.microsoft.com/office/drawing/2014/main" id="{811A30CA-362E-4C5A-9636-D16139E2450F}"/>
              </a:ext>
            </a:extLst>
          </p:cNvPr>
          <p:cNvSpPr txBox="1">
            <a:spLocks/>
          </p:cNvSpPr>
          <p:nvPr/>
        </p:nvSpPr>
        <p:spPr>
          <a:xfrm>
            <a:off x="471949" y="2032986"/>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259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674703" y="2183906"/>
            <a:ext cx="10679097" cy="4421079"/>
          </a:xfrm>
        </p:spPr>
        <p:txBody>
          <a:bodyPr>
            <a:normAutofit fontScale="90000"/>
          </a:bodyPr>
          <a:lstStyle/>
          <a:p>
            <a:pPr indent="540385" algn="just">
              <a:lnSpc>
                <a:spcPct val="115000"/>
              </a:lnSpc>
              <a:spcAft>
                <a:spcPts val="1000"/>
              </a:spcAft>
            </a:pPr>
            <a:br>
              <a:rPr lang="lt-LT" alt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2022-01-01 įsigalios Lietuvos Respublikos dokumentų ir archyvų įstatymo pakeitimo įstatymas, kuriame nustatyta nauja sąvoka: </a:t>
            </a:r>
            <a:r>
              <a:rPr lang="lt-LT" sz="2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Dokumentų valdymo bendroji informacinė sistema (DBSIS) </a:t>
            </a: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lt-LT" sz="20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valstybės informacinė sistema, skirta valstybės ir savivaldybių institucijų, įstaigų ir įmonių dokumentams ir informacijai valdyti“</a:t>
            </a: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 Taip pat numatyta, kad „</a:t>
            </a:r>
            <a:r>
              <a:rPr lang="lt-LT" sz="2000" i="1" dirty="0">
                <a:solidFill>
                  <a:schemeClr val="bg1"/>
                </a:solidFill>
                <a:effectLst/>
                <a:latin typeface="Tahoma" panose="020B0604030504040204" pitchFamily="34" charset="0"/>
                <a:ea typeface="Tahoma" panose="020B0604030504040204" pitchFamily="34" charset="0"/>
                <a:cs typeface="Tahoma" panose="020B0604030504040204" pitchFamily="34" charset="0"/>
              </a:rPr>
              <a:t>Lietuvos Respublikos Vyriausybės patvirtintame sąraše nurodytos valstybės ir savivaldybių institucijos, įstaigos ir įmonės dokumentus valdo naudodamos Dokumentų valdymo bendrąją informacinę sistemą</a:t>
            </a: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 (detalesnė informacija: </a:t>
            </a:r>
            <a:r>
              <a:rPr lang="lt-LT" sz="2000" u="sng" dirty="0">
                <a:solidFill>
                  <a:schemeClr val="bg1"/>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https://www.e-tar.lt/portal/lt/legalAct/85cb7f203ede11eb8d9fe110e148c770</a:t>
            </a: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b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b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lt-LT"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Įstaigos, kurios numatoma naudosis DBSIS, yra nurodytos </a:t>
            </a:r>
            <a:r>
              <a:rPr lang="lt-LT" sz="20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Valstybės ir savivaldybių institucijų, įstaigų ir įmonių, naudojančių dokumentų valdymo bendrąją informacinę sistemą, sąraše, numatytame tvirtinti Lietuvos Respublikos Vyriausybės nutarimu (TAIS, Nr. </a:t>
            </a:r>
            <a:r>
              <a:rPr lang="lt-LT"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21-27308 (nutarimo priedas).</a:t>
            </a:r>
            <a:endParaRPr 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6" name="TextBox 5">
            <a:extLst>
              <a:ext uri="{FF2B5EF4-FFF2-40B4-BE49-F238E27FC236}">
                <a16:creationId xmlns:a16="http://schemas.microsoft.com/office/drawing/2014/main" id="{71F2F403-CF3C-4D5A-A8C0-64E7F424AD0D}"/>
              </a:ext>
            </a:extLst>
          </p:cNvPr>
          <p:cNvSpPr txBox="1"/>
          <p:nvPr/>
        </p:nvSpPr>
        <p:spPr>
          <a:xfrm>
            <a:off x="2611367" y="1126529"/>
            <a:ext cx="6805768" cy="830997"/>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r>
              <a:rPr lang="lt-LT"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DOKUMENTŲ IR ARCHYVŲ ĮSTATYMO PAKEITIMAS</a:t>
            </a:r>
            <a:endParaRPr lang="lt-LT"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avadinimas 1">
            <a:extLst>
              <a:ext uri="{FF2B5EF4-FFF2-40B4-BE49-F238E27FC236}">
                <a16:creationId xmlns:a16="http://schemas.microsoft.com/office/drawing/2014/main" id="{811A30CA-362E-4C5A-9636-D16139E2450F}"/>
              </a:ext>
            </a:extLst>
          </p:cNvPr>
          <p:cNvSpPr txBox="1">
            <a:spLocks/>
          </p:cNvSpPr>
          <p:nvPr/>
        </p:nvSpPr>
        <p:spPr>
          <a:xfrm>
            <a:off x="471949" y="2032986"/>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698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B754C-D624-4A01-A092-C4EEE256B334}"/>
              </a:ext>
            </a:extLst>
          </p:cNvPr>
          <p:cNvSpPr>
            <a:spLocks noGrp="1"/>
          </p:cNvSpPr>
          <p:nvPr>
            <p:ph type="title"/>
          </p:nvPr>
        </p:nvSpPr>
        <p:spPr>
          <a:xfrm>
            <a:off x="674703" y="2183906"/>
            <a:ext cx="10679097" cy="4572000"/>
          </a:xfrm>
        </p:spPr>
        <p:txBody>
          <a:bodyPr>
            <a:normAutofit fontScale="90000"/>
          </a:bodyPr>
          <a:lstStyle/>
          <a:p>
            <a:pPr>
              <a:defRPr/>
            </a:pPr>
            <a:br>
              <a:rPr lang="lt-LT" alt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en-US"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alt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t>Lietuvos Respublikos dokumentų ir archyvų įstatymo pakeitimo projektas:</a:t>
            </a:r>
            <a:b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t>siekiama sudaryti galimybes valstybės archyvas perimti dokumentiniam paveldui reikšmingus IS duomenis;</a:t>
            </a:r>
            <a:b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t>atsisakyti išimties, kad valstybės archyvams perduodami ilgai saugomi elektroniniai dokumentai.  </a:t>
            </a:r>
            <a:b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t>Elektroninių dokumentų perdavimo taisyklių pakeitimo projektas:</a:t>
            </a:r>
            <a:br>
              <a:rPr lang="lt-LT" sz="2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1800" i="1" dirty="0">
                <a:solidFill>
                  <a:schemeClr val="bg1"/>
                </a:solidFill>
                <a:latin typeface="Tahoma" panose="020B0604030504040204" pitchFamily="34" charset="0"/>
                <a:ea typeface="Tahoma" panose="020B0604030504040204" pitchFamily="34" charset="0"/>
                <a:cs typeface="Tahoma" panose="020B0604030504040204" pitchFamily="34" charset="0"/>
              </a:rPr>
              <a:t>įstaigos valstybės archyvams galės perduoti (paketais) suskaitmenintus ir skaitmeninės kilmės dokumentus (ne tik ADOC formatu, bet ir kitais formatais);</a:t>
            </a:r>
            <a:br>
              <a:rPr lang="lt-LT" sz="1800" i="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t>peržiūrimas reikalavimas dėl elektroninių dokumentų pasirašymo XAdES-X-L parašu; </a:t>
            </a:r>
            <a:b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t>reikalavimai  bus susieti su bylų ir procesams priskirtų dokumentų (DBSIS aspektas) perėmimu.</a:t>
            </a:r>
            <a:b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br>
            <a:b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lt-LT" sz="2000" i="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lt-LT" sz="2000" dirty="0">
                <a:solidFill>
                  <a:schemeClr val="bg1"/>
                </a:solidFill>
                <a:latin typeface="Tahoma" panose="020B0604030504040204" pitchFamily="34" charset="0"/>
                <a:ea typeface="Tahoma" panose="020B0604030504040204" pitchFamily="34" charset="0"/>
                <a:cs typeface="Tahoma" panose="020B0604030504040204" pitchFamily="34" charset="0"/>
              </a:rPr>
              <a:t>Lietuvos vyriausiojo archyvaro teisės aktų, kuriuos įtakos DBSIS veikimo pradžia, projektai (dėl apskaitos dokumentų derinimo DBSIS priemonėmis ir MIME tipo žymens valdymo). </a:t>
            </a:r>
            <a:br>
              <a:rPr lang="lt-LT" sz="200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US" sz="20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aveikslėlis 2">
            <a:extLst>
              <a:ext uri="{FF2B5EF4-FFF2-40B4-BE49-F238E27FC236}">
                <a16:creationId xmlns:a16="http://schemas.microsoft.com/office/drawing/2014/main" id="{7F958BFC-BA86-4BE6-9A8D-1D1A34C40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740" y="538399"/>
            <a:ext cx="1286060" cy="1200323"/>
          </a:xfrm>
          <a:prstGeom prst="rect">
            <a:avLst/>
          </a:prstGeom>
        </p:spPr>
      </p:pic>
      <p:sp>
        <p:nvSpPr>
          <p:cNvPr id="6" name="TextBox 5">
            <a:extLst>
              <a:ext uri="{FF2B5EF4-FFF2-40B4-BE49-F238E27FC236}">
                <a16:creationId xmlns:a16="http://schemas.microsoft.com/office/drawing/2014/main" id="{71F2F403-CF3C-4D5A-A8C0-64E7F424AD0D}"/>
              </a:ext>
            </a:extLst>
          </p:cNvPr>
          <p:cNvSpPr txBox="1"/>
          <p:nvPr/>
        </p:nvSpPr>
        <p:spPr>
          <a:xfrm>
            <a:off x="2611367" y="1126529"/>
            <a:ext cx="6805768" cy="461665"/>
          </a:xfrm>
          <a:prstGeom prst="rect">
            <a:avLst/>
          </a:prstGeom>
          <a:noFill/>
          <a:effectLst>
            <a:outerShdw blurRad="50800" dist="50800" dir="5400000" algn="ctr" rotWithShape="0">
              <a:schemeClr val="accent4">
                <a:lumMod val="50000"/>
              </a:schemeClr>
            </a:outerShdw>
          </a:effectLst>
        </p:spPr>
        <p:txBody>
          <a:bodyPr wrap="square">
            <a:spAutoFit/>
          </a:bodyPr>
          <a:lstStyle/>
          <a:p>
            <a:pPr algn="ctr"/>
            <a:r>
              <a:rPr lang="en-U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KITI </a:t>
            </a:r>
            <a:r>
              <a:rPr lang="lt-LT"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ŽINOTINI</a:t>
            </a:r>
            <a:r>
              <a:rPr lang="en-US" sz="2400" b="1"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rPr>
              <a:t> ASPEKTAI</a:t>
            </a:r>
            <a:endParaRPr lang="lt-LT"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Pavadinimas 1">
            <a:extLst>
              <a:ext uri="{FF2B5EF4-FFF2-40B4-BE49-F238E27FC236}">
                <a16:creationId xmlns:a16="http://schemas.microsoft.com/office/drawing/2014/main" id="{811A30CA-362E-4C5A-9636-D16139E2450F}"/>
              </a:ext>
            </a:extLst>
          </p:cNvPr>
          <p:cNvSpPr txBox="1">
            <a:spLocks/>
          </p:cNvSpPr>
          <p:nvPr/>
        </p:nvSpPr>
        <p:spPr>
          <a:xfrm>
            <a:off x="471949" y="2032986"/>
            <a:ext cx="11307096" cy="457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i="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59751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TotalTime>
  <Words>746</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Tahoma</vt:lpstr>
      <vt:lpstr>Times New Roman</vt:lpstr>
      <vt:lpstr>„Office“ tema</vt:lpstr>
      <vt:lpstr>FUNKCIJŲ DOKUMENTACIJOS PLANAS  DBSIS KONTEKSTE   </vt:lpstr>
      <vt:lpstr>            Dokumentų tvarkymo ir apskaitos taisyklėse numatyti du dokumentacijos planų tipai: Bylų dokumentacijos planas Funkcijų dokumentacijos planas            Sprendimas dėl dokumentacijos plano tipo priimamas atsižvelgdamas į įstaigos informacinės sistemos funkcionalumus.</vt:lpstr>
      <vt:lpstr> Funkcijų dokumentacijos plano struktūra pasirenkama tais atvejais, kai įstaigos informacinė sistema turi galimybę automatizuotai valdyti funkcijų klasifikatorių ir dokumentų priskyrimą procesams, įskaitant ir automatizuotą skaitmeninės kilmės ar suskaitmenintų dokumentų ilgalaikį išsaugojimą ir perdavimą toliau saugoti teisės aktų nustatyta tvarka. Šiuo atveju bylos nesudaromos.   Dokumentai sisteminami pagal jų saugojimo terminus ir vieną ar kelis pasirinktus požymius: dokumentų rūšį, temas, sudarytojus ar subprocesus.   Informacinės sistemos valdytojas, kurio sistema naudojasi ir kitos įstaigos, gali rengti bendrą (pavyzdinį) funkcijų dokumentacijos planą, kurį suderina su Lietuvos vyriausiuoju archyvaru.    </vt:lpstr>
      <vt:lpstr>    </vt:lpstr>
      <vt:lpstr>   </vt:lpstr>
      <vt:lpstr>    </vt:lpstr>
      <vt:lpstr>     Dokumentus valstybės archyvams perduodančios įstaigos dokumentacijos planus 2022 metams šiemet rengia ir teikia juos derinti Elektroninio archyvo informacinės sistemos priemonėmis (naudojantis integracine sąsaja ar išoriniu EAIS portalu).    Nuo 2022-01-01 įsigalioja Dokumentų tvarkymo ir apskaitos taisyklių, patvirtintų Lietuvos vyriausiojo archyvaro 2011 m. liepos 4 d. įsakymu Nr. V-118, pakeitimai, susiję su funkcijų dokumentacijos plano rengimu.   Tokie reikalavimai įsigalios, kad būtų galima kurti funkcijų dokumentacijos planų rengimo infrastruktūrą DBSIS priemonėmis. Įstaigos, kurios dokumentus valdys DBSIS priemonėmis, funkcijų dokumentacijos planus minėtoje sistemoje rengs ir teiks derinti tik 2022 metų pabaigoje.      </vt:lpstr>
      <vt:lpstr>   2022-01-01 įsigalios Lietuvos Respublikos dokumentų ir archyvų įstatymo pakeitimo įstatymas, kuriame nustatyta nauja sąvoka: Dokumentų valdymo bendroji informacinė sistema (DBSIS) – „valstybės informacinė sistema, skirta valstybės ir savivaldybių institucijų, įstaigų ir įmonių dokumentams ir informacijai valdyti“. Taip pat numatyta, kad „Lietuvos Respublikos Vyriausybės patvirtintame sąraše nurodytos valstybės ir savivaldybių institucijos, įstaigos ir įmonės dokumentus valdo naudodamos Dokumentų valdymo bendrąją informacinę sistemą“ (detalesnė informacija: https://www.e-tar.lt/portal/lt/legalAct/85cb7f203ede11eb8d9fe110e148c770)    Įstaigos, kurios numatoma naudosis DBSIS, yra nurodytos Valstybės ir savivaldybių institucijų, įstaigų ir įmonių, naudojančių dokumentų valdymo bendrąją informacinę sistemą, sąraše, numatytame tvirtinti Lietuvos Respublikos Vyriausybės nutarimu (TAIS, Nr. 21-27308 (nutarimo priedas).</vt:lpstr>
      <vt:lpstr>   Lietuvos Respublikos dokumentų ir archyvų įstatymo pakeitimo projektas:   siekiama sudaryti galimybes valstybės archyvas perimti dokumentiniam paveldui reikšmingus IS duomenis; atsisakyti išimties, kad valstybės archyvams perduodami ilgai saugomi elektroniniai dokumentai.                Elektroninių dokumentų perdavimo taisyklių pakeitimo projektas: įstaigos valstybės archyvams galės perduoti (paketais) suskaitmenintus ir skaitmeninės kilmės dokumentus (ne tik ADOC formatu, bet ir kitais formatais); peržiūrimas reikalavimas dėl elektroninių dokumentų pasirašymo XAdES-X-L parašu;  reikalavimai  bus susieti su bylų ir procesams priskirtų dokumentų (DBSIS aspektas) perėmimu.              Lietuvos vyriausiojo archyvaro teisės aktų, kuriuos įtakos DBSIS veikimo pradžia, projektai (dėl apskaitos dokumentų derinimo DBSIS priemonėmis ir MIME tipo žymens valdymo).  </vt:lpstr>
      <vt:lpstr>Klausimai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 .</dc:creator>
  <cp:lastModifiedBy>Daiva Lukšaitė</cp:lastModifiedBy>
  <cp:revision>308</cp:revision>
  <dcterms:created xsi:type="dcterms:W3CDTF">2021-03-16T08:16:27Z</dcterms:created>
  <dcterms:modified xsi:type="dcterms:W3CDTF">2021-11-08T19:21:58Z</dcterms:modified>
</cp:coreProperties>
</file>