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305" r:id="rId3"/>
    <p:sldId id="307" r:id="rId4"/>
    <p:sldId id="304" r:id="rId5"/>
    <p:sldId id="284" r:id="rId6"/>
    <p:sldId id="298" r:id="rId7"/>
    <p:sldId id="300" r:id="rId8"/>
    <p:sldId id="301" r:id="rId9"/>
    <p:sldId id="303" r:id="rId10"/>
    <p:sldId id="310" r:id="rId11"/>
    <p:sldId id="271" r:id="rId12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A6A"/>
    <a:srgbClr val="67CBE5"/>
    <a:srgbClr val="FFFFFF"/>
    <a:srgbClr val="4779BC"/>
    <a:srgbClr val="3FC4F0"/>
    <a:srgbClr val="45B2E4"/>
    <a:srgbClr val="4695CF"/>
    <a:srgbClr val="1F7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05755\Desktop\DBSIS-Paslaug&#371;-atlikimo-grafikas-2021.09.17_v1.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83230453879432"/>
          <c:y val="9.9460379537964674E-2"/>
          <c:w val="0.71804633543168395"/>
          <c:h val="0.72755702395239974"/>
        </c:manualLayout>
      </c:layout>
      <c:pie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Kiekis</c:v>
                </c:pt>
              </c:strCache>
            </c:strRef>
          </c:tx>
          <c:spPr>
            <a:ln w="50800"/>
          </c:spPr>
          <c:dPt>
            <c:idx val="0"/>
            <c:bubble3D val="0"/>
            <c:spPr>
              <a:solidFill>
                <a:schemeClr val="accent1"/>
              </a:solidFill>
              <a:ln w="5080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45ABDF"/>
              </a:solidFill>
              <a:ln w="5080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8EDDF6"/>
              </a:solidFill>
              <a:ln w="5080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40C4F0"/>
              </a:solidFill>
              <a:ln w="5080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explosion val="10"/>
            <c:spPr>
              <a:noFill/>
              <a:ln w="19050">
                <a:solidFill>
                  <a:srgbClr val="FF6A6A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0795504265432033"/>
                  <c:y val="0.1243978617294788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-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600050648346534"/>
                      <c:h val="0.1418211320019401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4318565090713878"/>
                  <c:y val="-0.1128975068229705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-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459318927174354"/>
                      <c:h val="0.145842894498802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6.057854461455861E-2"/>
                  <c:y val="-8.887876125655587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-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845087609064146"/>
                      <c:h val="0.11385581679757789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4.0272373625220501E-2"/>
                  <c:y val="-0.13165592500543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-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257101500934263"/>
                      <c:h val="0.1076560726359942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51432593685348"/>
                  <c:y val="-3.8868798390475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-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 -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Lapas1!$A$2:$A$6</c:f>
              <c:strCache>
                <c:ptCount val="5"/>
                <c:pt idx="0">
                  <c:v>Turi savo DVS</c:v>
                </c:pt>
                <c:pt idx="1">
                  <c:v>Naudoja kitos įstaigos DVS</c:v>
                </c:pt>
                <c:pt idx="2">
                  <c:v>Naudoja eDVS</c:v>
                </c:pt>
                <c:pt idx="3">
                  <c:v>Nuomoja DVS</c:v>
                </c:pt>
                <c:pt idx="4">
                  <c:v>Neturi DVS</c:v>
                </c:pt>
              </c:strCache>
            </c:strRef>
          </c:cat>
          <c:val>
            <c:numRef>
              <c:f>Lapas1!$B$2:$B$6</c:f>
              <c:numCache>
                <c:formatCode>General</c:formatCode>
                <c:ptCount val="5"/>
                <c:pt idx="0">
                  <c:v>189</c:v>
                </c:pt>
                <c:pt idx="1">
                  <c:v>149</c:v>
                </c:pt>
                <c:pt idx="2">
                  <c:v>19</c:v>
                </c:pt>
                <c:pt idx="3">
                  <c:v>59</c:v>
                </c:pt>
                <c:pt idx="4">
                  <c:v>290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336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388272215948786E-2"/>
          <c:y val="0.16246809115604266"/>
          <c:w val="0.9373809565629444"/>
          <c:h val="0.803023118334234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Stulpelis2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Lapas1!$A$2:$A$9</c:f>
              <c:strCache>
                <c:ptCount val="8"/>
                <c:pt idx="0">
                  <c:v>Popieriniai</c:v>
                </c:pt>
                <c:pt idx="1">
                  <c:v>Skaitmeninės kopijos</c:v>
                </c:pt>
                <c:pt idx="2">
                  <c:v>Kiti el. dokumentai (ne ADOC)</c:v>
                </c:pt>
                <c:pt idx="3">
                  <c:v>ADOC</c:v>
                </c:pt>
                <c:pt idx="4">
                  <c:v>Įrašai</c:v>
                </c:pt>
                <c:pt idx="5">
                  <c:v>Foto dok.</c:v>
                </c:pt>
                <c:pt idx="6">
                  <c:v>Vaizdo/garso dok.</c:v>
                </c:pt>
                <c:pt idx="7">
                  <c:v>Iš viso</c:v>
                </c:pt>
              </c:strCache>
            </c:strRef>
          </c:cat>
          <c:val>
            <c:numRef>
              <c:f>Lapas1!$B$2:$B$9</c:f>
              <c:numCache>
                <c:formatCode>General</c:formatCode>
                <c:ptCount val="8"/>
                <c:pt idx="0">
                  <c:v>0</c:v>
                </c:pt>
                <c:pt idx="1">
                  <c:v>16.010000000000002</c:v>
                </c:pt>
                <c:pt idx="2">
                  <c:v>22.71</c:v>
                </c:pt>
                <c:pt idx="3">
                  <c:v>34.49</c:v>
                </c:pt>
                <c:pt idx="4">
                  <c:v>38.020000000000003</c:v>
                </c:pt>
                <c:pt idx="5">
                  <c:v>38.190000000000005</c:v>
                </c:pt>
                <c:pt idx="6">
                  <c:v>38.320000000000007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Stulpelis3</c:v>
                </c:pt>
              </c:strCache>
            </c:strRef>
          </c:tx>
          <c:spPr>
            <a:solidFill>
              <a:srgbClr val="4779B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779BC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4779BC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3FC4F0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12232731253296859"/>
                  <c:y val="0.112531826365641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5830593386619465"/>
                  <c:y val="6.14563359844180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1107457848825956"/>
                  <c:y val="0.120501831524903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564421090762259"/>
                      <c:h val="9.0187567465591242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9.8341564977484558E-2"/>
                  <c:y val="-2.59688830074556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6.0954552448376734E-2"/>
                </c:manualLayout>
              </c:layout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3985747555484919E-3"/>
                  <c:y val="-6.0435372949938317E-2"/>
                </c:manualLayout>
              </c:layout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4881015465938697E-2"/>
                  <c:y val="-6.64667491646356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136555362876172"/>
                      <c:h val="0.1150206196621447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0"/>
                  <c:y val="0.331393083665281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Lapas1!$A$2:$A$9</c:f>
              <c:strCache>
                <c:ptCount val="8"/>
                <c:pt idx="0">
                  <c:v>Popieriniai</c:v>
                </c:pt>
                <c:pt idx="1">
                  <c:v>Skaitmeninės kopijos</c:v>
                </c:pt>
                <c:pt idx="2">
                  <c:v>Kiti el. dokumentai (ne ADOC)</c:v>
                </c:pt>
                <c:pt idx="3">
                  <c:v>ADOC</c:v>
                </c:pt>
                <c:pt idx="4">
                  <c:v>Įrašai</c:v>
                </c:pt>
                <c:pt idx="5">
                  <c:v>Foto dok.</c:v>
                </c:pt>
                <c:pt idx="6">
                  <c:v>Vaizdo/garso dok.</c:v>
                </c:pt>
                <c:pt idx="7">
                  <c:v>Iš viso</c:v>
                </c:pt>
              </c:strCache>
            </c:strRef>
          </c:cat>
          <c:val>
            <c:numRef>
              <c:f>Lapas1!$C$2:$C$9</c:f>
              <c:numCache>
                <c:formatCode>General</c:formatCode>
                <c:ptCount val="8"/>
                <c:pt idx="0">
                  <c:v>16.010000000000002</c:v>
                </c:pt>
                <c:pt idx="1">
                  <c:v>6.7</c:v>
                </c:pt>
                <c:pt idx="2">
                  <c:v>11.78</c:v>
                </c:pt>
                <c:pt idx="3">
                  <c:v>3.53</c:v>
                </c:pt>
                <c:pt idx="4">
                  <c:v>0.17</c:v>
                </c:pt>
                <c:pt idx="5">
                  <c:v>0.13</c:v>
                </c:pt>
                <c:pt idx="6">
                  <c:v>0.01</c:v>
                </c:pt>
                <c:pt idx="7">
                  <c:v>38.32</c:v>
                </c:pt>
              </c:numCache>
            </c:numRef>
          </c:val>
        </c:ser>
        <c:ser>
          <c:idx val="2"/>
          <c:order val="2"/>
          <c:tx>
            <c:strRef>
              <c:f>Lapas1!$D$1</c:f>
              <c:strCache>
                <c:ptCount val="1"/>
                <c:pt idx="0">
                  <c:v>Stulpelis4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cat>
            <c:strRef>
              <c:f>Lapas1!$A$2:$A$9</c:f>
              <c:strCache>
                <c:ptCount val="8"/>
                <c:pt idx="0">
                  <c:v>Popieriniai</c:v>
                </c:pt>
                <c:pt idx="1">
                  <c:v>Skaitmeninės kopijos</c:v>
                </c:pt>
                <c:pt idx="2">
                  <c:v>Kiti el. dokumentai (ne ADOC)</c:v>
                </c:pt>
                <c:pt idx="3">
                  <c:v>ADOC</c:v>
                </c:pt>
                <c:pt idx="4">
                  <c:v>Įrašai</c:v>
                </c:pt>
                <c:pt idx="5">
                  <c:v>Foto dok.</c:v>
                </c:pt>
                <c:pt idx="6">
                  <c:v>Vaizdo/garso dok.</c:v>
                </c:pt>
                <c:pt idx="7">
                  <c:v>Iš viso</c:v>
                </c:pt>
              </c:strCache>
            </c:strRef>
          </c:cat>
          <c:val>
            <c:numRef>
              <c:f>Lapas1!$D$2:$D$9</c:f>
              <c:numCache>
                <c:formatCode>General</c:formatCode>
                <c:ptCount val="8"/>
                <c:pt idx="0">
                  <c:v>22.32</c:v>
                </c:pt>
                <c:pt idx="1">
                  <c:v>15.62</c:v>
                </c:pt>
                <c:pt idx="2">
                  <c:v>10.54</c:v>
                </c:pt>
                <c:pt idx="3">
                  <c:v>0.31</c:v>
                </c:pt>
                <c:pt idx="4">
                  <c:v>0.14000000000000001</c:v>
                </c:pt>
                <c:pt idx="5">
                  <c:v>0.01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194832360"/>
        <c:axId val="194827656"/>
      </c:barChart>
      <c:catAx>
        <c:axId val="1948323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4827656"/>
        <c:crosses val="autoZero"/>
        <c:auto val="1"/>
        <c:lblAlgn val="ctr"/>
        <c:lblOffset val="100"/>
        <c:noMultiLvlLbl val="0"/>
      </c:catAx>
      <c:valAx>
        <c:axId val="194827656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94832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1 seka</c:v>
                </c:pt>
              </c:strCache>
            </c:strRef>
          </c:tx>
          <c:spPr>
            <a:solidFill>
              <a:srgbClr val="67CBE5"/>
            </a:solidFill>
            <a:ln>
              <a:solidFill>
                <a:srgbClr val="67CBE5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rgbClr val="67CBE5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rgbClr val="67CBE5"/>
                </a:solidFill>
              </a:ln>
              <a:effectLst/>
            </c:spPr>
          </c:dPt>
          <c:cat>
            <c:strRef>
              <c:f>Lapas1!$A$2:$A$6</c:f>
              <c:strCache>
                <c:ptCount val="4"/>
                <c:pt idx="0">
                  <c:v>1 kategorija</c:v>
                </c:pt>
                <c:pt idx="1">
                  <c:v>2 kategorija</c:v>
                </c:pt>
                <c:pt idx="2">
                  <c:v>3 kategorija</c:v>
                </c:pt>
                <c:pt idx="3">
                  <c:v>4 kategorija</c:v>
                </c:pt>
              </c:strCache>
            </c:strRef>
          </c:cat>
          <c:val>
            <c:numRef>
              <c:f>Lapas1!$B$2:$B$6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</c:numCache>
            </c:numRef>
          </c:val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2 seka</c:v>
                </c:pt>
              </c:strCache>
            </c:strRef>
          </c:tx>
          <c:spPr>
            <a:solidFill>
              <a:srgbClr val="4695CF">
                <a:alpha val="0"/>
              </a:srgbClr>
            </a:solidFill>
            <a:ln>
              <a:noFill/>
            </a:ln>
            <a:effectLst/>
          </c:spPr>
          <c:invertIfNegative val="0"/>
          <c:cat>
            <c:strRef>
              <c:f>Lapas1!$A$2:$A$6</c:f>
              <c:strCache>
                <c:ptCount val="4"/>
                <c:pt idx="0">
                  <c:v>1 kategorija</c:v>
                </c:pt>
                <c:pt idx="1">
                  <c:v>2 kategorija</c:v>
                </c:pt>
                <c:pt idx="2">
                  <c:v>3 kategorija</c:v>
                </c:pt>
                <c:pt idx="3">
                  <c:v>4 kategorija</c:v>
                </c:pt>
              </c:strCache>
            </c:strRef>
          </c:cat>
          <c:val>
            <c:numRef>
              <c:f>Lapas1!$C$2:$C$6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</c:numCache>
            </c:numRef>
          </c:val>
        </c:ser>
        <c:ser>
          <c:idx val="2"/>
          <c:order val="2"/>
          <c:tx>
            <c:strRef>
              <c:f>Lapas1!$D$1</c:f>
              <c:strCache>
                <c:ptCount val="1"/>
                <c:pt idx="0">
                  <c:v>Stulpelis1</c:v>
                </c:pt>
              </c:strCache>
            </c:strRef>
          </c:tx>
          <c:spPr>
            <a:solidFill>
              <a:srgbClr val="4695CF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chemeClr val="accent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chemeClr val="accent1"/>
                </a:solidFill>
              </a:ln>
              <a:effectLst/>
            </c:spPr>
          </c:dPt>
          <c:cat>
            <c:strRef>
              <c:f>Lapas1!$A$2:$A$6</c:f>
              <c:strCache>
                <c:ptCount val="4"/>
                <c:pt idx="0">
                  <c:v>1 kategorija</c:v>
                </c:pt>
                <c:pt idx="1">
                  <c:v>2 kategorija</c:v>
                </c:pt>
                <c:pt idx="2">
                  <c:v>3 kategorija</c:v>
                </c:pt>
                <c:pt idx="3">
                  <c:v>4 kategorija</c:v>
                </c:pt>
              </c:strCache>
            </c:strRef>
          </c:cat>
          <c:val>
            <c:numRef>
              <c:f>Lapas1!$D$2:$D$6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"/>
        <c:overlap val="100"/>
        <c:axId val="366000192"/>
        <c:axId val="366001760"/>
      </c:barChart>
      <c:catAx>
        <c:axId val="366000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66001760"/>
        <c:crosses val="autoZero"/>
        <c:auto val="1"/>
        <c:lblAlgn val="ctr"/>
        <c:lblOffset val="100"/>
        <c:noMultiLvlLbl val="0"/>
      </c:catAx>
      <c:valAx>
        <c:axId val="366001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6000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noFill/>
            <a:ln>
              <a:noFill/>
            </a:ln>
            <a:effectLst/>
          </c:spPr>
          <c:invertIfNegative val="0"/>
          <c:cat>
            <c:strRef>
              <c:f>Lapas1!$B$53:$B$54</c:f>
              <c:strCache>
                <c:ptCount val="2"/>
                <c:pt idx="0">
                  <c:v>II prieaugis</c:v>
                </c:pt>
                <c:pt idx="1">
                  <c:v>I prieaugis</c:v>
                </c:pt>
              </c:strCache>
            </c:strRef>
          </c:cat>
          <c:val>
            <c:numRef>
              <c:f>Lapas1!$G$53:$G$54</c:f>
              <c:numCache>
                <c:formatCode>0</c:formatCode>
                <c:ptCount val="2"/>
                <c:pt idx="0">
                  <c:v>155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2E75B6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Base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Lapas1!$B$53:$B$54</c:f>
              <c:strCache>
                <c:ptCount val="2"/>
                <c:pt idx="0">
                  <c:v>II prieaugis</c:v>
                </c:pt>
                <c:pt idx="1">
                  <c:v>I prieaugis</c:v>
                </c:pt>
              </c:strCache>
            </c:strRef>
          </c:cat>
          <c:val>
            <c:numRef>
              <c:f>Lapas1!$H$53:$H$54</c:f>
              <c:numCache>
                <c:formatCode>0</c:formatCode>
                <c:ptCount val="2"/>
                <c:pt idx="0">
                  <c:v>578.375</c:v>
                </c:pt>
                <c:pt idx="1">
                  <c:v>274.375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"/>
        <c:overlap val="100"/>
        <c:axId val="448636280"/>
        <c:axId val="448637848"/>
      </c:barChart>
      <c:catAx>
        <c:axId val="4486362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8637848"/>
        <c:crosses val="autoZero"/>
        <c:auto val="1"/>
        <c:lblAlgn val="ctr"/>
        <c:lblOffset val="100"/>
        <c:noMultiLvlLbl val="0"/>
      </c:catAx>
      <c:valAx>
        <c:axId val="448637848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extTo"/>
        <c:crossAx val="448636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C6870D-9822-484C-B5D8-34FBAF818AA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641D466-0895-4B26-90A4-E148CDD7AEA3}">
      <dgm:prSet phldrT="[Tekstas]" custT="1"/>
      <dgm:spPr>
        <a:ln>
          <a:noFill/>
        </a:ln>
      </dgm:spPr>
      <dgm:t>
        <a:bodyPr/>
        <a:lstStyle/>
        <a:p>
          <a:r>
            <a:rPr lang="lt-LT" sz="2000" dirty="0" smtClean="0">
              <a:latin typeface="Segoe UI" panose="020B0502040204020203" pitchFamily="34" charset="0"/>
              <a:cs typeface="Segoe UI" panose="020B0502040204020203" pitchFamily="34" charset="0"/>
            </a:rPr>
            <a:t>Pasiruošimas</a:t>
          </a:r>
          <a:endParaRPr lang="lt-LT" sz="20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E14ECC9-4BD1-4329-965B-19E05905D2A1}" type="parTrans" cxnId="{044FB7E0-95AB-4BB6-B71E-3EC19668E0D6}">
      <dgm:prSet/>
      <dgm:spPr/>
      <dgm:t>
        <a:bodyPr/>
        <a:lstStyle/>
        <a:p>
          <a:endParaRPr lang="lt-LT" sz="20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206382E-BC37-46A9-AB65-B744AF88404D}" type="sibTrans" cxnId="{044FB7E0-95AB-4BB6-B71E-3EC19668E0D6}">
      <dgm:prSet/>
      <dgm:spPr/>
      <dgm:t>
        <a:bodyPr/>
        <a:lstStyle/>
        <a:p>
          <a:endParaRPr lang="lt-LT" sz="20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1FAC8EB-36D6-4656-AB12-5E08AF8A1818}">
      <dgm:prSet phldrT="[Tekstas]" custT="1"/>
      <dgm:spPr>
        <a:solidFill>
          <a:srgbClr val="46B0E4"/>
        </a:solidFill>
        <a:ln>
          <a:noFill/>
        </a:ln>
      </dgm:spPr>
      <dgm:t>
        <a:bodyPr/>
        <a:lstStyle/>
        <a:p>
          <a:r>
            <a:rPr lang="lt-LT" sz="2000" dirty="0" smtClean="0">
              <a:latin typeface="Segoe UI" panose="020B0502040204020203" pitchFamily="34" charset="0"/>
              <a:cs typeface="Segoe UI" panose="020B0502040204020203" pitchFamily="34" charset="0"/>
            </a:rPr>
            <a:t>Standartizavimas</a:t>
          </a:r>
          <a:endParaRPr lang="lt-LT" sz="20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69EAF70-807F-4C77-BBAA-E402B5CA88B7}" type="parTrans" cxnId="{37DC8338-9616-4163-8B50-E21013916372}">
      <dgm:prSet/>
      <dgm:spPr/>
      <dgm:t>
        <a:bodyPr/>
        <a:lstStyle/>
        <a:p>
          <a:endParaRPr lang="lt-LT" sz="20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21AD5A5-9868-4585-B611-64D8D89DCC66}" type="sibTrans" cxnId="{37DC8338-9616-4163-8B50-E21013916372}">
      <dgm:prSet/>
      <dgm:spPr/>
      <dgm:t>
        <a:bodyPr/>
        <a:lstStyle/>
        <a:p>
          <a:endParaRPr lang="lt-LT" sz="20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D03EDEC-1331-4956-B320-7E87BA72D952}">
      <dgm:prSet phldrT="[Tekstas]" custT="1"/>
      <dgm:spPr>
        <a:solidFill>
          <a:srgbClr val="3FC4F0">
            <a:alpha val="18000"/>
          </a:srgbClr>
        </a:solidFill>
        <a:ln>
          <a:noFill/>
        </a:ln>
      </dgm:spPr>
      <dgm:t>
        <a:bodyPr/>
        <a:lstStyle/>
        <a:p>
          <a:r>
            <a:rPr lang="lt-LT" sz="2000" dirty="0" smtClean="0">
              <a:latin typeface="Segoe UI" panose="020B0502040204020203" pitchFamily="34" charset="0"/>
              <a:cs typeface="Segoe UI" panose="020B0502040204020203" pitchFamily="34" charset="0"/>
            </a:rPr>
            <a:t>Konsolidavimas</a:t>
          </a:r>
          <a:endParaRPr lang="lt-LT" sz="20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52979F8-D1F3-4D8C-B91D-AFD65501EB52}" type="parTrans" cxnId="{95C7588B-07B6-421D-BDE1-3E6362F8B5C8}">
      <dgm:prSet/>
      <dgm:spPr/>
      <dgm:t>
        <a:bodyPr/>
        <a:lstStyle/>
        <a:p>
          <a:endParaRPr lang="lt-LT" sz="20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FE764E0-6BFE-47F5-B114-5C5F9F2E247E}" type="sibTrans" cxnId="{95C7588B-07B6-421D-BDE1-3E6362F8B5C8}">
      <dgm:prSet/>
      <dgm:spPr/>
      <dgm:t>
        <a:bodyPr/>
        <a:lstStyle/>
        <a:p>
          <a:endParaRPr lang="lt-LT" sz="20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5CB953C-048D-4DE9-9995-177E830DB7C4}" type="pres">
      <dgm:prSet presAssocID="{B1C6870D-9822-484C-B5D8-34FBAF818AAD}" presName="Name0" presStyleCnt="0">
        <dgm:presLayoutVars>
          <dgm:dir/>
          <dgm:animLvl val="lvl"/>
          <dgm:resizeHandles val="exact"/>
        </dgm:presLayoutVars>
      </dgm:prSet>
      <dgm:spPr/>
    </dgm:pt>
    <dgm:pt modelId="{00695DA0-042F-4093-91A6-5CF0B38FB2D4}" type="pres">
      <dgm:prSet presAssocID="{7641D466-0895-4B26-90A4-E148CDD7AEA3}" presName="parTxOnly" presStyleLbl="node1" presStyleIdx="0" presStyleCnt="3" custLinFactNeighborX="-3012" custLinFactNeighborY="-56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926D9DAF-BC98-4821-B182-459488BF9641}" type="pres">
      <dgm:prSet presAssocID="{A206382E-BC37-46A9-AB65-B744AF88404D}" presName="parTxOnlySpace" presStyleCnt="0"/>
      <dgm:spPr/>
    </dgm:pt>
    <dgm:pt modelId="{501D649A-068D-4492-9EA1-5526E0B4A128}" type="pres">
      <dgm:prSet presAssocID="{01FAC8EB-36D6-4656-AB12-5E08AF8A181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D3B8CEE8-5DB7-4F8C-952A-0FE7C56FDCA7}" type="pres">
      <dgm:prSet presAssocID="{321AD5A5-9868-4585-B611-64D8D89DCC66}" presName="parTxOnlySpace" presStyleCnt="0"/>
      <dgm:spPr/>
    </dgm:pt>
    <dgm:pt modelId="{B48E52C1-2659-40FE-9BA5-CADFEA90C1CD}" type="pres">
      <dgm:prSet presAssocID="{AD03EDEC-1331-4956-B320-7E87BA72D95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18147F77-3D48-4311-87C0-BB751A2C3FD5}" type="presOf" srcId="{7641D466-0895-4B26-90A4-E148CDD7AEA3}" destId="{00695DA0-042F-4093-91A6-5CF0B38FB2D4}" srcOrd="0" destOrd="0" presId="urn:microsoft.com/office/officeart/2005/8/layout/chevron1"/>
    <dgm:cxn modelId="{044FB7E0-95AB-4BB6-B71E-3EC19668E0D6}" srcId="{B1C6870D-9822-484C-B5D8-34FBAF818AAD}" destId="{7641D466-0895-4B26-90A4-E148CDD7AEA3}" srcOrd="0" destOrd="0" parTransId="{CE14ECC9-4BD1-4329-965B-19E05905D2A1}" sibTransId="{A206382E-BC37-46A9-AB65-B744AF88404D}"/>
    <dgm:cxn modelId="{5A9EDEAA-328C-42CE-BA5C-4872FC66A31C}" type="presOf" srcId="{01FAC8EB-36D6-4656-AB12-5E08AF8A1818}" destId="{501D649A-068D-4492-9EA1-5526E0B4A128}" srcOrd="0" destOrd="0" presId="urn:microsoft.com/office/officeart/2005/8/layout/chevron1"/>
    <dgm:cxn modelId="{95C7588B-07B6-421D-BDE1-3E6362F8B5C8}" srcId="{B1C6870D-9822-484C-B5D8-34FBAF818AAD}" destId="{AD03EDEC-1331-4956-B320-7E87BA72D952}" srcOrd="2" destOrd="0" parTransId="{552979F8-D1F3-4D8C-B91D-AFD65501EB52}" sibTransId="{FFE764E0-6BFE-47F5-B114-5C5F9F2E247E}"/>
    <dgm:cxn modelId="{37DC8338-9616-4163-8B50-E21013916372}" srcId="{B1C6870D-9822-484C-B5D8-34FBAF818AAD}" destId="{01FAC8EB-36D6-4656-AB12-5E08AF8A1818}" srcOrd="1" destOrd="0" parTransId="{E69EAF70-807F-4C77-BBAA-E402B5CA88B7}" sibTransId="{321AD5A5-9868-4585-B611-64D8D89DCC66}"/>
    <dgm:cxn modelId="{4F8E1BFC-5995-45AA-BA09-277D6342E5BE}" type="presOf" srcId="{B1C6870D-9822-484C-B5D8-34FBAF818AAD}" destId="{35CB953C-048D-4DE9-9995-177E830DB7C4}" srcOrd="0" destOrd="0" presId="urn:microsoft.com/office/officeart/2005/8/layout/chevron1"/>
    <dgm:cxn modelId="{B5E2EB35-0695-4B30-9A7F-F98DDEA712E1}" type="presOf" srcId="{AD03EDEC-1331-4956-B320-7E87BA72D952}" destId="{B48E52C1-2659-40FE-9BA5-CADFEA90C1CD}" srcOrd="0" destOrd="0" presId="urn:microsoft.com/office/officeart/2005/8/layout/chevron1"/>
    <dgm:cxn modelId="{DFBDF775-183C-40CE-BE34-C8E660C56028}" type="presParOf" srcId="{35CB953C-048D-4DE9-9995-177E830DB7C4}" destId="{00695DA0-042F-4093-91A6-5CF0B38FB2D4}" srcOrd="0" destOrd="0" presId="urn:microsoft.com/office/officeart/2005/8/layout/chevron1"/>
    <dgm:cxn modelId="{BE3B4BF5-BE74-41FA-8AA3-EE1B7AC64BF5}" type="presParOf" srcId="{35CB953C-048D-4DE9-9995-177E830DB7C4}" destId="{926D9DAF-BC98-4821-B182-459488BF9641}" srcOrd="1" destOrd="0" presId="urn:microsoft.com/office/officeart/2005/8/layout/chevron1"/>
    <dgm:cxn modelId="{F76750AB-846C-4253-962C-75A699B7B86D}" type="presParOf" srcId="{35CB953C-048D-4DE9-9995-177E830DB7C4}" destId="{501D649A-068D-4492-9EA1-5526E0B4A128}" srcOrd="2" destOrd="0" presId="urn:microsoft.com/office/officeart/2005/8/layout/chevron1"/>
    <dgm:cxn modelId="{04743865-EBC1-4CD9-8018-4A4BF9025635}" type="presParOf" srcId="{35CB953C-048D-4DE9-9995-177E830DB7C4}" destId="{D3B8CEE8-5DB7-4F8C-952A-0FE7C56FDCA7}" srcOrd="3" destOrd="0" presId="urn:microsoft.com/office/officeart/2005/8/layout/chevron1"/>
    <dgm:cxn modelId="{6284DADE-6A07-4892-B87B-37962E5D2799}" type="presParOf" srcId="{35CB953C-048D-4DE9-9995-177E830DB7C4}" destId="{B48E52C1-2659-40FE-9BA5-CADFEA90C1C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695DA0-042F-4093-91A6-5CF0B38FB2D4}">
      <dsp:nvSpPr>
        <dsp:cNvPr id="0" name=""/>
        <dsp:cNvSpPr/>
      </dsp:nvSpPr>
      <dsp:spPr>
        <a:xfrm>
          <a:off x="0" y="0"/>
          <a:ext cx="3946172" cy="8015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0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Pasiruošimas</a:t>
          </a:r>
          <a:endParaRPr lang="lt-LT" sz="20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00798" y="0"/>
        <a:ext cx="3144576" cy="801596"/>
      </dsp:txXfrm>
    </dsp:sp>
    <dsp:sp modelId="{501D649A-068D-4492-9EA1-5526E0B4A128}">
      <dsp:nvSpPr>
        <dsp:cNvPr id="0" name=""/>
        <dsp:cNvSpPr/>
      </dsp:nvSpPr>
      <dsp:spPr>
        <a:xfrm>
          <a:off x="3554793" y="0"/>
          <a:ext cx="3946172" cy="801596"/>
        </a:xfrm>
        <a:prstGeom prst="chevron">
          <a:avLst/>
        </a:prstGeom>
        <a:solidFill>
          <a:srgbClr val="46B0E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0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Standartizavimas</a:t>
          </a:r>
          <a:endParaRPr lang="lt-LT" sz="20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955591" y="0"/>
        <a:ext cx="3144576" cy="801596"/>
      </dsp:txXfrm>
    </dsp:sp>
    <dsp:sp modelId="{B48E52C1-2659-40FE-9BA5-CADFEA90C1CD}">
      <dsp:nvSpPr>
        <dsp:cNvPr id="0" name=""/>
        <dsp:cNvSpPr/>
      </dsp:nvSpPr>
      <dsp:spPr>
        <a:xfrm>
          <a:off x="7106348" y="0"/>
          <a:ext cx="3946172" cy="801596"/>
        </a:xfrm>
        <a:prstGeom prst="chevron">
          <a:avLst/>
        </a:prstGeom>
        <a:solidFill>
          <a:srgbClr val="3FC4F0">
            <a:alpha val="18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00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Konsolidavimas</a:t>
          </a:r>
          <a:endParaRPr lang="lt-LT" sz="20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7507146" y="0"/>
        <a:ext cx="3144576" cy="801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0.6427</cdr:x>
      <cdr:y>0.766</cdr:y>
    </cdr:from>
    <cdr:to>
      <cdr:x>0.74292</cdr:x>
      <cdr:y>0.76821</cdr:y>
    </cdr:to>
    <cdr:cxnSp macro="">
      <cdr:nvCxnSpPr>
        <cdr:cNvPr id="6" name="Tiesioji jungtis 5"/>
        <cdr:cNvCxnSpPr/>
      </cdr:nvCxnSpPr>
      <cdr:spPr>
        <a:xfrm xmlns:a="http://schemas.openxmlformats.org/drawingml/2006/main" flipV="1">
          <a:off x="2964262" y="3486778"/>
          <a:ext cx="462224" cy="1004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0.03417</cdr:x>
      <cdr:y>0.529</cdr:y>
    </cdr:from>
    <cdr:to>
      <cdr:x>0.18633</cdr:x>
      <cdr:y>0.63887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2412" y="2866497"/>
          <a:ext cx="1613872" cy="5953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 anchorCtr="1"/>
        <a:lstStyle xmlns:a="http://schemas.openxmlformats.org/drawingml/2006/main"/>
        <a:p xmlns:a="http://schemas.openxmlformats.org/drawingml/2006/main">
          <a:pPr algn="l"/>
          <a:r>
            <a:rPr lang="lt-LT" sz="1300" b="1" dirty="0" smtClean="0">
              <a:solidFill>
                <a:schemeClr val="bg1"/>
              </a:solidFill>
              <a:latin typeface="+mj-lt"/>
            </a:rPr>
            <a:t>Popierinių dokumentų valdymas</a:t>
          </a:r>
          <a:endParaRPr lang="lt-LT" sz="1300" b="1" dirty="0">
            <a:solidFill>
              <a:schemeClr val="bg1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0.22844</cdr:x>
      <cdr:y>0.42481</cdr:y>
    </cdr:from>
    <cdr:to>
      <cdr:x>0.3806</cdr:x>
      <cdr:y>0.53467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422987" y="2301878"/>
          <a:ext cx="1613872" cy="5953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lt-LT" sz="1300" b="1" dirty="0" smtClean="0">
              <a:solidFill>
                <a:schemeClr val="bg1"/>
              </a:solidFill>
              <a:latin typeface="+mj-lt"/>
            </a:rPr>
            <a:t>Skaitmeninių kopijų valdymas</a:t>
          </a:r>
          <a:endParaRPr lang="lt-LT" sz="1300" b="1" dirty="0">
            <a:solidFill>
              <a:schemeClr val="bg1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0.42392</cdr:x>
      <cdr:y>0.31855</cdr:y>
    </cdr:from>
    <cdr:to>
      <cdr:x>0.57608</cdr:x>
      <cdr:y>0.42841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496338" y="1726119"/>
          <a:ext cx="1613872" cy="5953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lt-LT" sz="1300" b="1" dirty="0" smtClean="0">
              <a:solidFill>
                <a:srgbClr val="4695CF"/>
              </a:solidFill>
              <a:latin typeface="+mj-lt"/>
            </a:rPr>
            <a:t>Elektroninių dokumentų valdymas</a:t>
          </a:r>
          <a:endParaRPr lang="lt-LT" sz="1300" b="1" dirty="0">
            <a:solidFill>
              <a:srgbClr val="4695CF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0.61776</cdr:x>
      <cdr:y>0.21352</cdr:y>
    </cdr:from>
    <cdr:to>
      <cdr:x>0.76992</cdr:x>
      <cdr:y>0.32338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552302" y="1157002"/>
          <a:ext cx="1613872" cy="5953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lt-LT" sz="1300" b="1" dirty="0" smtClean="0">
              <a:solidFill>
                <a:srgbClr val="4695CF"/>
              </a:solidFill>
              <a:latin typeface="+mj-lt"/>
            </a:rPr>
            <a:t>Turinio valdymas</a:t>
          </a:r>
          <a:endParaRPr lang="lt-LT" sz="1300" b="1" dirty="0">
            <a:solidFill>
              <a:srgbClr val="4695CF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0.81306</cdr:x>
      <cdr:y>0.10723</cdr:y>
    </cdr:from>
    <cdr:to>
      <cdr:x>0.96522</cdr:x>
      <cdr:y>0.21709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623762" y="581028"/>
          <a:ext cx="1613872" cy="5953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lt-LT" sz="1300" b="1" dirty="0" err="1" smtClean="0">
              <a:solidFill>
                <a:schemeClr val="bg1"/>
              </a:solidFill>
              <a:latin typeface="+mj-lt"/>
            </a:rPr>
            <a:t>Interoperabilumas</a:t>
          </a:r>
          <a:r>
            <a:rPr lang="lt-LT" sz="1300" b="1" dirty="0" smtClean="0">
              <a:solidFill>
                <a:schemeClr val="bg1"/>
              </a:solidFill>
              <a:latin typeface="+mj-lt"/>
            </a:rPr>
            <a:t> ir dirbtinis intelektas</a:t>
          </a:r>
          <a:endParaRPr lang="lt-LT" sz="1300" b="1" dirty="0">
            <a:solidFill>
              <a:schemeClr val="bg1"/>
            </a:solidFill>
            <a:latin typeface="+mj-lt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800" y="748080"/>
            <a:ext cx="6372200" cy="6109920"/>
          </a:xfrm>
          <a:prstGeom prst="rect">
            <a:avLst/>
          </a:prstGeom>
        </p:spPr>
      </p:pic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467544" y="1122363"/>
            <a:ext cx="10894348" cy="2387600"/>
          </a:xfrm>
        </p:spPr>
        <p:txBody>
          <a:bodyPr anchor="b">
            <a:normAutofit/>
          </a:bodyPr>
          <a:lstStyle>
            <a:lvl1pPr algn="l">
              <a:defRPr sz="4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lt-LT" dirty="0" smtClean="0"/>
              <a:t>Spustelėję </a:t>
            </a:r>
            <a:r>
              <a:rPr lang="lt-LT" dirty="0" err="1" smtClean="0"/>
              <a:t>redag</a:t>
            </a:r>
            <a:r>
              <a:rPr lang="lt-LT" dirty="0" smtClean="0"/>
              <a:t>. ruoš. pavad. stilių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467544" y="3602038"/>
            <a:ext cx="10894348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1F70A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 smtClean="0"/>
              <a:t>Spustelėję </a:t>
            </a:r>
            <a:r>
              <a:rPr lang="lt-LT" dirty="0" err="1" smtClean="0"/>
              <a:t>redag</a:t>
            </a:r>
            <a:r>
              <a:rPr lang="lt-LT" dirty="0" smtClean="0"/>
              <a:t>. ruoš. </a:t>
            </a:r>
            <a:r>
              <a:rPr lang="lt-LT" dirty="0" err="1" smtClean="0"/>
              <a:t>paantrš</a:t>
            </a:r>
            <a:r>
              <a:rPr lang="lt-LT" dirty="0" smtClean="0"/>
              <a:t>. stilių</a:t>
            </a:r>
            <a:endParaRPr lang="lt-LT" dirty="0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>
          <a:xfrm>
            <a:off x="8618692" y="6076134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FC78B3C-3C22-4BDA-A789-4A5245973B9F}" type="datetimeFigureOut">
              <a:rPr lang="lt-LT" smtClean="0"/>
              <a:pPr/>
              <a:t>2021-11-08</a:t>
            </a:fld>
            <a:endParaRPr lang="lt-LT" dirty="0"/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8"/>
            <a:ext cx="2592288" cy="70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40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/>
          <p:nvPr userDrawn="1"/>
        </p:nvSpPr>
        <p:spPr>
          <a:xfrm>
            <a:off x="0" y="6165304"/>
            <a:ext cx="12192000" cy="692696"/>
          </a:xfrm>
          <a:prstGeom prst="rect">
            <a:avLst/>
          </a:prstGeom>
          <a:gradFill flip="none" rotWithShape="1">
            <a:gsLst>
              <a:gs pos="0">
                <a:srgbClr val="4778BB"/>
              </a:gs>
              <a:gs pos="100000">
                <a:srgbClr val="3FC4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1F70A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lt-LT" dirty="0" smtClean="0"/>
              <a:t>Spustelėję </a:t>
            </a:r>
            <a:r>
              <a:rPr lang="lt-LT" dirty="0" err="1" smtClean="0"/>
              <a:t>redag</a:t>
            </a:r>
            <a:r>
              <a:rPr lang="lt-LT" dirty="0" smtClean="0"/>
              <a:t>. ruoš. pavad. stilių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03154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51D531-E0EB-4A8D-8C43-A6BE847CC2B8}" type="slidenum">
              <a:rPr lang="lt-LT" smtClean="0"/>
              <a:pPr/>
              <a:t>‹#›</a:t>
            </a:fld>
            <a:endParaRPr lang="lt-LT" dirty="0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329946"/>
            <a:ext cx="1368152" cy="363415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968" y="6159717"/>
            <a:ext cx="936104" cy="69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07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lt-LT" sz="4000" kern="1200" dirty="0">
                <a:solidFill>
                  <a:srgbClr val="1F70A8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lt-LT" dirty="0" smtClean="0"/>
              <a:t>Spustelėję </a:t>
            </a:r>
            <a:r>
              <a:rPr lang="lt-LT" dirty="0" err="1" smtClean="0"/>
              <a:t>redag</a:t>
            </a:r>
            <a:r>
              <a:rPr lang="lt-LT" dirty="0" smtClean="0"/>
              <a:t>. ruoš. pavad. stilių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04742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04742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10" name="Rectangle 4"/>
          <p:cNvSpPr/>
          <p:nvPr userDrawn="1"/>
        </p:nvSpPr>
        <p:spPr>
          <a:xfrm>
            <a:off x="0" y="6165304"/>
            <a:ext cx="12192000" cy="692696"/>
          </a:xfrm>
          <a:prstGeom prst="rect">
            <a:avLst/>
          </a:prstGeom>
          <a:gradFill flip="none" rotWithShape="1">
            <a:gsLst>
              <a:gs pos="0">
                <a:srgbClr val="4778BB"/>
              </a:gs>
              <a:gs pos="100000">
                <a:srgbClr val="3FC4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329946"/>
            <a:ext cx="1368152" cy="363415"/>
          </a:xfrm>
          <a:prstGeom prst="rect">
            <a:avLst/>
          </a:prstGeom>
        </p:spPr>
      </p:pic>
      <p:pic>
        <p:nvPicPr>
          <p:cNvPr id="12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968" y="6159717"/>
            <a:ext cx="936104" cy="698283"/>
          </a:xfrm>
          <a:prstGeom prst="rect">
            <a:avLst/>
          </a:prstGeom>
        </p:spPr>
      </p:pic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D531-E0EB-4A8D-8C43-A6BE847CC2B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12031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lt-LT" sz="4000" kern="1200" dirty="0">
                <a:solidFill>
                  <a:srgbClr val="1F70A8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lt-LT" dirty="0" smtClean="0"/>
              <a:t>Spustelėję </a:t>
            </a:r>
            <a:r>
              <a:rPr lang="lt-LT" dirty="0" err="1" smtClean="0"/>
              <a:t>redag</a:t>
            </a:r>
            <a:r>
              <a:rPr lang="lt-LT" dirty="0" smtClean="0"/>
              <a:t>. ruoš. pavad. stilių</a:t>
            </a:r>
            <a:endParaRPr lang="lt-LT" dirty="0"/>
          </a:p>
        </p:txBody>
      </p:sp>
      <p:sp>
        <p:nvSpPr>
          <p:cNvPr id="6" name="Rectangle 4"/>
          <p:cNvSpPr/>
          <p:nvPr userDrawn="1"/>
        </p:nvSpPr>
        <p:spPr>
          <a:xfrm>
            <a:off x="0" y="6165304"/>
            <a:ext cx="12192000" cy="692696"/>
          </a:xfrm>
          <a:prstGeom prst="rect">
            <a:avLst/>
          </a:prstGeom>
          <a:gradFill flip="none" rotWithShape="1">
            <a:gsLst>
              <a:gs pos="0">
                <a:srgbClr val="4778BB"/>
              </a:gs>
              <a:gs pos="100000">
                <a:srgbClr val="3FC4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329946"/>
            <a:ext cx="1368152" cy="363415"/>
          </a:xfrm>
          <a:prstGeom prst="rect">
            <a:avLst/>
          </a:prstGeom>
        </p:spPr>
      </p:pic>
      <p:pic>
        <p:nvPicPr>
          <p:cNvPr id="8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968" y="6159717"/>
            <a:ext cx="936104" cy="698283"/>
          </a:xfrm>
          <a:prstGeom prst="rect">
            <a:avLst/>
          </a:prstGeom>
        </p:spPr>
      </p:pic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D531-E0EB-4A8D-8C43-A6BE847CC2B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2979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165304"/>
            <a:ext cx="12192000" cy="692696"/>
          </a:xfrm>
          <a:prstGeom prst="rect">
            <a:avLst/>
          </a:prstGeom>
          <a:gradFill flip="none" rotWithShape="1">
            <a:gsLst>
              <a:gs pos="0">
                <a:srgbClr val="4778BB"/>
              </a:gs>
              <a:gs pos="100000">
                <a:srgbClr val="3FC4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329946"/>
            <a:ext cx="1368152" cy="363415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968" y="6159717"/>
            <a:ext cx="936104" cy="698283"/>
          </a:xfrm>
          <a:prstGeom prst="rect">
            <a:avLst/>
          </a:prstGeom>
        </p:spPr>
      </p:pic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D531-E0EB-4A8D-8C43-A6BE847CC2B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15638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78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351D531-E0EB-4A8D-8C43-A6BE847CC2B8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4292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467543" y="1122363"/>
            <a:ext cx="11360933" cy="2387600"/>
          </a:xfrm>
        </p:spPr>
        <p:txBody>
          <a:bodyPr>
            <a:normAutofit/>
          </a:bodyPr>
          <a:lstStyle/>
          <a:p>
            <a:r>
              <a:rPr lang="lt-LT" dirty="0" smtClean="0"/>
              <a:t>Dokumentų valdymo bendroji informacinė sistema (DBSIS)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 smtClean="0"/>
              <a:t>Projekto tikslai, uždaviniai, terminai, rezultatai</a:t>
            </a:r>
            <a:endParaRPr lang="lt-LT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9" t="32456" r="34539" b="24781"/>
          <a:stretch/>
        </p:blipFill>
        <p:spPr>
          <a:xfrm>
            <a:off x="10026537" y="5451106"/>
            <a:ext cx="1458215" cy="1160619"/>
          </a:xfrm>
          <a:prstGeom prst="rect">
            <a:avLst/>
          </a:prstGeom>
        </p:spPr>
      </p:pic>
      <p:pic>
        <p:nvPicPr>
          <p:cNvPr id="1026" name="Picture 2" descr="https://vrm.lrv.lt/uploads/vrm/documents/images/LT_versija/Naujienos/VRM_logo_852x4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9" r="24230"/>
          <a:stretch/>
        </p:blipFill>
        <p:spPr bwMode="auto">
          <a:xfrm>
            <a:off x="3473092" y="5556281"/>
            <a:ext cx="1171097" cy="109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aveikslėlis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19"/>
          <a:stretch/>
        </p:blipFill>
        <p:spPr>
          <a:xfrm>
            <a:off x="8021050" y="5464982"/>
            <a:ext cx="1631824" cy="1279779"/>
          </a:xfrm>
          <a:prstGeom prst="rect">
            <a:avLst/>
          </a:prstGeom>
        </p:spPr>
      </p:pic>
      <p:pic>
        <p:nvPicPr>
          <p:cNvPr id="1028" name="Picture 4" descr="https://archyvai.lt/application/site/themes/default/img/logo_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243" y="5668535"/>
            <a:ext cx="720725" cy="83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Lentelė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777923"/>
              </p:ext>
            </p:extLst>
          </p:nvPr>
        </p:nvGraphicFramePr>
        <p:xfrm>
          <a:off x="5996254" y="5922817"/>
          <a:ext cx="1832861" cy="584835"/>
        </p:xfrm>
        <a:graphic>
          <a:graphicData uri="http://schemas.openxmlformats.org/drawingml/2006/table">
            <a:tbl>
              <a:tblPr/>
              <a:tblGrid>
                <a:gridCol w="1832861"/>
              </a:tblGrid>
              <a:tr h="370878">
                <a:tc>
                  <a:txBody>
                    <a:bodyPr/>
                    <a:lstStyle/>
                    <a:p>
                      <a:pPr fontAlgn="b"/>
                      <a:r>
                        <a:rPr lang="lt-LT" sz="1200" b="0" cap="all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LIETUVOS VYRIAUSIOJO ARCHYVARO TARNYBA</a:t>
                      </a:r>
                    </a:p>
                  </a:txBody>
                  <a:tcPr marL="28575" marR="0" marT="219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67543" y="4297972"/>
            <a:ext cx="2031775" cy="365125"/>
          </a:xfrm>
        </p:spPr>
        <p:txBody>
          <a:bodyPr/>
          <a:lstStyle/>
          <a:p>
            <a:r>
              <a:rPr lang="lt-LT" dirty="0" smtClean="0"/>
              <a:t>Gediminas Dagys</a:t>
            </a:r>
            <a:endParaRPr lang="lt-LT" dirty="0" smtClean="0"/>
          </a:p>
          <a:p>
            <a:r>
              <a:rPr lang="lt-LT" dirty="0" smtClean="0"/>
              <a:t>Projekto </a:t>
            </a:r>
            <a:r>
              <a:rPr lang="lt-LT" dirty="0" smtClean="0"/>
              <a:t>vadovas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41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0213"/>
          </a:xfrm>
        </p:spPr>
        <p:txBody>
          <a:bodyPr/>
          <a:lstStyle/>
          <a:p>
            <a:r>
              <a:rPr lang="lt-LT" dirty="0"/>
              <a:t>DBSIS projekto įgyvendinimo grafikas</a:t>
            </a:r>
          </a:p>
        </p:txBody>
      </p:sp>
      <p:cxnSp>
        <p:nvCxnSpPr>
          <p:cNvPr id="33" name="Tiesioji jungtis 32"/>
          <p:cNvCxnSpPr/>
          <p:nvPr/>
        </p:nvCxnSpPr>
        <p:spPr>
          <a:xfrm flipH="1">
            <a:off x="4233163" y="3922543"/>
            <a:ext cx="551" cy="1944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Tiesioji jungtis 33"/>
          <p:cNvCxnSpPr/>
          <p:nvPr/>
        </p:nvCxnSpPr>
        <p:spPr>
          <a:xfrm flipH="1">
            <a:off x="2559105" y="3922543"/>
            <a:ext cx="551" cy="1944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Diagrama 34"/>
          <p:cNvGraphicFramePr>
            <a:graphicFrameLocks/>
          </p:cNvGraphicFramePr>
          <p:nvPr>
            <p:extLst/>
          </p:nvPr>
        </p:nvGraphicFramePr>
        <p:xfrm>
          <a:off x="249658" y="3829516"/>
          <a:ext cx="11505363" cy="1286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" name="Rodyklė dešinėn 35"/>
          <p:cNvSpPr/>
          <p:nvPr/>
        </p:nvSpPr>
        <p:spPr>
          <a:xfrm>
            <a:off x="10679771" y="4748416"/>
            <a:ext cx="1092272" cy="942975"/>
          </a:xfrm>
          <a:prstGeom prst="rightArrow">
            <a:avLst/>
          </a:prstGeom>
          <a:solidFill>
            <a:srgbClr val="5D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7" name="TextBox 36"/>
          <p:cNvSpPr txBox="1"/>
          <p:nvPr/>
        </p:nvSpPr>
        <p:spPr>
          <a:xfrm>
            <a:off x="10662198" y="5066014"/>
            <a:ext cx="125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dirty="0" smtClean="0">
                <a:solidFill>
                  <a:schemeClr val="bg1"/>
                </a:solidFill>
              </a:rPr>
              <a:t>Garantija</a:t>
            </a:r>
            <a:endParaRPr lang="lt-LT" sz="1400" dirty="0">
              <a:solidFill>
                <a:schemeClr val="bg1"/>
              </a:solidFill>
            </a:endParaRPr>
          </a:p>
        </p:txBody>
      </p:sp>
      <p:cxnSp>
        <p:nvCxnSpPr>
          <p:cNvPr id="38" name="Tiesioji jungtis 37"/>
          <p:cNvCxnSpPr/>
          <p:nvPr/>
        </p:nvCxnSpPr>
        <p:spPr>
          <a:xfrm flipH="1">
            <a:off x="387405" y="3922543"/>
            <a:ext cx="551" cy="1944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405" y="5866543"/>
            <a:ext cx="800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2021-09-01</a:t>
            </a:r>
            <a:endParaRPr lang="lt-L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59055" y="5866543"/>
            <a:ext cx="800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2022-02-03</a:t>
            </a:r>
            <a:endParaRPr lang="lt-L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33113" y="5866543"/>
            <a:ext cx="800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2022-06-02</a:t>
            </a:r>
            <a:endParaRPr lang="lt-L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2" name="Tiesioji jungtis 41"/>
          <p:cNvCxnSpPr/>
          <p:nvPr/>
        </p:nvCxnSpPr>
        <p:spPr>
          <a:xfrm flipH="1">
            <a:off x="10679219" y="3922543"/>
            <a:ext cx="551" cy="1944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279169" y="5866543"/>
            <a:ext cx="800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2023-09-01</a:t>
            </a:r>
            <a:endParaRPr lang="lt-L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4" name="Tiesioji jungtis 43"/>
          <p:cNvCxnSpPr/>
          <p:nvPr/>
        </p:nvCxnSpPr>
        <p:spPr>
          <a:xfrm flipH="1">
            <a:off x="11791950" y="3922543"/>
            <a:ext cx="551" cy="1944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1391900" y="5866543"/>
            <a:ext cx="800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2026-09-01</a:t>
            </a:r>
            <a:endParaRPr lang="lt-LT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Stačiakampis 45"/>
          <p:cNvSpPr/>
          <p:nvPr/>
        </p:nvSpPr>
        <p:spPr>
          <a:xfrm>
            <a:off x="1880925" y="3985825"/>
            <a:ext cx="2034540" cy="466125"/>
          </a:xfrm>
          <a:prstGeom prst="rect">
            <a:avLst/>
          </a:prstGeom>
          <a:pattFill prst="pct5">
            <a:fgClr>
              <a:schemeClr val="bg1">
                <a:lumMod val="95000"/>
              </a:schemeClr>
            </a:fgClr>
            <a:bgClr>
              <a:srgbClr val="2E75B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47" name="Tiesioji jungtis 46"/>
          <p:cNvCxnSpPr/>
          <p:nvPr/>
        </p:nvCxnSpPr>
        <p:spPr>
          <a:xfrm flipV="1">
            <a:off x="2294135" y="1971166"/>
            <a:ext cx="15436" cy="1858350"/>
          </a:xfrm>
          <a:prstGeom prst="line">
            <a:avLst/>
          </a:prstGeom>
          <a:ln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007264" y="1275189"/>
            <a:ext cx="2984964" cy="830997"/>
          </a:xfrm>
          <a:prstGeom prst="rect">
            <a:avLst/>
          </a:prstGeom>
          <a:solidFill>
            <a:schemeClr val="bg1"/>
          </a:solidFill>
          <a:ln>
            <a:solidFill>
              <a:srgbClr val="2E75B6"/>
            </a:solidFill>
          </a:ln>
        </p:spPr>
        <p:txBody>
          <a:bodyPr wrap="square" rtlCol="0">
            <a:spAutoFit/>
          </a:bodyPr>
          <a:lstStyle/>
          <a:p>
            <a:r>
              <a:rPr lang="lt-LT" sz="1200" b="1" dirty="0" smtClean="0"/>
              <a:t>2021-12-01 – 2022-04-29</a:t>
            </a:r>
          </a:p>
          <a:p>
            <a:r>
              <a:rPr lang="lt-LT" sz="1200" dirty="0" smtClean="0"/>
              <a:t>Bandomųjų įstaigų </a:t>
            </a:r>
            <a:r>
              <a:rPr lang="lt-LT" sz="1200" dirty="0" smtClean="0"/>
              <a:t>parengimas </a:t>
            </a:r>
            <a:r>
              <a:rPr lang="lt-LT" sz="1200" dirty="0" smtClean="0"/>
              <a:t>DBSIS diegimui. Pradeda veikti </a:t>
            </a:r>
            <a:r>
              <a:rPr lang="lt-LT" sz="1200" dirty="0" err="1" smtClean="0"/>
              <a:t>testinės</a:t>
            </a:r>
            <a:r>
              <a:rPr lang="lt-LT" sz="1200" dirty="0" smtClean="0"/>
              <a:t>, mokomosios DBSIS aplinkos.</a:t>
            </a:r>
            <a:endParaRPr lang="lt-LT" sz="1200" dirty="0"/>
          </a:p>
        </p:txBody>
      </p:sp>
      <p:sp>
        <p:nvSpPr>
          <p:cNvPr id="49" name="Stačiakampis 48"/>
          <p:cNvSpPr/>
          <p:nvPr/>
        </p:nvSpPr>
        <p:spPr>
          <a:xfrm>
            <a:off x="3915465" y="3988011"/>
            <a:ext cx="317698" cy="458057"/>
          </a:xfrm>
          <a:prstGeom prst="rect">
            <a:avLst/>
          </a:prstGeom>
          <a:pattFill prst="ltVert">
            <a:fgClr>
              <a:schemeClr val="bg1">
                <a:lumMod val="95000"/>
              </a:schemeClr>
            </a:fgClr>
            <a:bgClr>
              <a:srgbClr val="2E75B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0" name="Kairysis laužtinis skliaustas 49"/>
          <p:cNvSpPr/>
          <p:nvPr/>
        </p:nvSpPr>
        <p:spPr>
          <a:xfrm rot="5400000">
            <a:off x="2834173" y="2876270"/>
            <a:ext cx="128043" cy="2034540"/>
          </a:xfrm>
          <a:prstGeom prst="leftBracket">
            <a:avLst>
              <a:gd name="adj" fmla="val 2038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1" name="Kairysis laužtinis skliaustas 50"/>
          <p:cNvSpPr/>
          <p:nvPr/>
        </p:nvSpPr>
        <p:spPr>
          <a:xfrm rot="5400000">
            <a:off x="4018803" y="3743204"/>
            <a:ext cx="128044" cy="300676"/>
          </a:xfrm>
          <a:prstGeom prst="leftBracket">
            <a:avLst>
              <a:gd name="adj" fmla="val 2038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2" name="TextBox 51"/>
          <p:cNvSpPr txBox="1"/>
          <p:nvPr/>
        </p:nvSpPr>
        <p:spPr>
          <a:xfrm>
            <a:off x="2706353" y="2182673"/>
            <a:ext cx="2571750" cy="646331"/>
          </a:xfrm>
          <a:prstGeom prst="rect">
            <a:avLst/>
          </a:prstGeom>
          <a:noFill/>
          <a:ln>
            <a:solidFill>
              <a:srgbClr val="2E75B6"/>
            </a:solidFill>
          </a:ln>
        </p:spPr>
        <p:txBody>
          <a:bodyPr wrap="square" rtlCol="0">
            <a:spAutoFit/>
          </a:bodyPr>
          <a:lstStyle/>
          <a:p>
            <a:r>
              <a:rPr lang="lt-LT" sz="1200" b="1" dirty="0" smtClean="0"/>
              <a:t>2022-05-02 – 2022-06-02</a:t>
            </a:r>
          </a:p>
          <a:p>
            <a:r>
              <a:rPr lang="lt-LT" sz="1200" dirty="0" smtClean="0"/>
              <a:t>Bandomoji DBSIS bazinių funkcionalumų eksploatacija</a:t>
            </a:r>
            <a:endParaRPr lang="lt-LT" sz="1200" dirty="0"/>
          </a:p>
        </p:txBody>
      </p:sp>
      <p:cxnSp>
        <p:nvCxnSpPr>
          <p:cNvPr id="53" name="Tiesioji jungtis 52"/>
          <p:cNvCxnSpPr>
            <a:endCxn id="52" idx="2"/>
          </p:cNvCxnSpPr>
          <p:nvPr/>
        </p:nvCxnSpPr>
        <p:spPr>
          <a:xfrm flipH="1" flipV="1">
            <a:off x="3992228" y="2829004"/>
            <a:ext cx="996" cy="1008000"/>
          </a:xfrm>
          <a:prstGeom prst="line">
            <a:avLst/>
          </a:prstGeom>
          <a:ln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769188" y="3190673"/>
            <a:ext cx="2571750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lt-LT" sz="1200" dirty="0" smtClean="0"/>
              <a:t>Viso II prieaugio metu palaipsniui pagal grafiką vykdomas įstaigų pasirengimas ir perėjimas prie DBSIS paslaugų naudojimo</a:t>
            </a:r>
          </a:p>
        </p:txBody>
      </p:sp>
      <p:cxnSp>
        <p:nvCxnSpPr>
          <p:cNvPr id="55" name="Tiesioji jungtis 54"/>
          <p:cNvCxnSpPr>
            <a:endCxn id="54" idx="2"/>
          </p:cNvCxnSpPr>
          <p:nvPr/>
        </p:nvCxnSpPr>
        <p:spPr>
          <a:xfrm flipH="1" flipV="1">
            <a:off x="6055063" y="4021670"/>
            <a:ext cx="996" cy="49466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Tiesioji jungtis 55"/>
          <p:cNvCxnSpPr/>
          <p:nvPr/>
        </p:nvCxnSpPr>
        <p:spPr>
          <a:xfrm flipH="1" flipV="1">
            <a:off x="3670840" y="3990849"/>
            <a:ext cx="996" cy="12240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007264" y="5124415"/>
            <a:ext cx="2925223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lt-LT" sz="1200" b="1" dirty="0" smtClean="0"/>
              <a:t>2022-04-25</a:t>
            </a:r>
          </a:p>
          <a:p>
            <a:r>
              <a:rPr lang="lt-LT" sz="1200" dirty="0" smtClean="0"/>
              <a:t>Parengta ir paskelbta DBSIS universaliosios integracinės sąsajos specifikacija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389380" y="1971166"/>
            <a:ext cx="2571750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lt-LT" sz="1200" b="1" dirty="0" smtClean="0"/>
              <a:t>2023-09-01</a:t>
            </a:r>
            <a:endParaRPr lang="lt-LT" sz="1200" dirty="0" smtClean="0"/>
          </a:p>
          <a:p>
            <a:r>
              <a:rPr lang="lt-LT" sz="1200" dirty="0" smtClean="0"/>
              <a:t>Projekto pabaiga. DBSIS paslaugomis naudojasi 501 įstaiga.</a:t>
            </a:r>
          </a:p>
        </p:txBody>
      </p:sp>
      <p:cxnSp>
        <p:nvCxnSpPr>
          <p:cNvPr id="59" name="Tiesioji jungtis 58"/>
          <p:cNvCxnSpPr>
            <a:endCxn id="58" idx="2"/>
          </p:cNvCxnSpPr>
          <p:nvPr/>
        </p:nvCxnSpPr>
        <p:spPr>
          <a:xfrm flipH="1" flipV="1">
            <a:off x="10675255" y="2617497"/>
            <a:ext cx="996" cy="230866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539927" y="5155969"/>
            <a:ext cx="2979750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lt-LT" sz="1200" dirty="0" smtClean="0"/>
              <a:t>Kuriami ir diegiami DBSIS pirkimo TS numatyti funkcionalumai. </a:t>
            </a:r>
          </a:p>
        </p:txBody>
      </p:sp>
      <p:cxnSp>
        <p:nvCxnSpPr>
          <p:cNvPr id="61" name="Tiesioji jungtis 60"/>
          <p:cNvCxnSpPr/>
          <p:nvPr/>
        </p:nvCxnSpPr>
        <p:spPr>
          <a:xfrm flipH="1" flipV="1">
            <a:off x="8028806" y="4661301"/>
            <a:ext cx="996" cy="49466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34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1998662"/>
            <a:ext cx="10515600" cy="1325563"/>
          </a:xfrm>
        </p:spPr>
        <p:txBody>
          <a:bodyPr/>
          <a:lstStyle/>
          <a:p>
            <a:r>
              <a:rPr lang="lt-LT" dirty="0" smtClean="0"/>
              <a:t>Dėkoju už dėmesį!</a:t>
            </a:r>
            <a:endParaRPr lang="lt-LT" dirty="0"/>
          </a:p>
        </p:txBody>
      </p:sp>
      <p:sp>
        <p:nvSpPr>
          <p:cNvPr id="4" name="TextBox 3"/>
          <p:cNvSpPr txBox="1"/>
          <p:nvPr/>
        </p:nvSpPr>
        <p:spPr>
          <a:xfrm>
            <a:off x="6833270" y="1555037"/>
            <a:ext cx="4705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1. Klausimų skydelį galite įjungti spustelėję Q&amp;A ikonėlę       , kurią rasite viršutiniame dešiniajame šio renginio transliacijos lange.</a:t>
            </a:r>
            <a:endParaRPr lang="lt-LT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Picture 3" descr="Q&amp;A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320" y="1555037"/>
            <a:ext cx="273838" cy="27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con at top of the pa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314" y="2293701"/>
            <a:ext cx="3209925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78508" y="3755312"/>
            <a:ext cx="4438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2. Atsakymai į Jūsų klausimus bus pateikti pasibaigus renginiui, DBSIS sukūrimo ir įdiegimo projekto informacinėje svetainėje </a:t>
            </a:r>
            <a:r>
              <a:rPr lang="lt-LT" sz="14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dbsisprojektas.vrm.lt</a:t>
            </a:r>
            <a:r>
              <a:rPr lang="lt-LT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endParaRPr lang="lt-LT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lt-LT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3. Jeigu pageidautumėte asmeninio atsakymo, klausimo tekste pateikite savo el. pašto adresą.  </a:t>
            </a:r>
            <a:endParaRPr lang="lt-LT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Stačiakampis 7"/>
          <p:cNvSpPr/>
          <p:nvPr/>
        </p:nvSpPr>
        <p:spPr>
          <a:xfrm>
            <a:off x="6634804" y="953292"/>
            <a:ext cx="4017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t-LT" altLang="lt-LT" dirty="0">
                <a:solidFill>
                  <a:srgbClr val="43434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Renginio metu </a:t>
            </a:r>
            <a:r>
              <a:rPr lang="lt-LT" altLang="lt-LT" dirty="0" smtClean="0">
                <a:solidFill>
                  <a:srgbClr val="43434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galite </a:t>
            </a:r>
            <a:r>
              <a:rPr lang="lt-LT" altLang="lt-LT" dirty="0">
                <a:solidFill>
                  <a:srgbClr val="43434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užduoti klausimus:</a:t>
            </a:r>
            <a:endParaRPr lang="lt-LT" altLang="lt-LT" sz="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66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Projektas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lt-LT" b="1" dirty="0"/>
              <a:t>Projekto uždaviniai:</a:t>
            </a:r>
          </a:p>
          <a:p>
            <a:pPr lvl="1"/>
            <a:r>
              <a:rPr lang="lt-LT" dirty="0"/>
              <a:t>Sudaryti dokumentų valdymo procesų standartizavimo DBSIS ir diegimo įstaigose </a:t>
            </a:r>
            <a:r>
              <a:rPr lang="lt-LT" dirty="0" smtClean="0"/>
              <a:t>planą.</a:t>
            </a:r>
            <a:endParaRPr lang="lt-LT" dirty="0"/>
          </a:p>
          <a:p>
            <a:pPr lvl="1"/>
            <a:r>
              <a:rPr lang="lt-LT" dirty="0"/>
              <a:t>Sukurti ir įdiegti </a:t>
            </a:r>
            <a:r>
              <a:rPr lang="lt-LT" dirty="0" smtClean="0"/>
              <a:t>DBSIS.</a:t>
            </a:r>
            <a:endParaRPr lang="lt-LT" dirty="0"/>
          </a:p>
          <a:p>
            <a:endParaRPr lang="lt-LT" dirty="0" smtClean="0"/>
          </a:p>
          <a:p>
            <a:r>
              <a:rPr lang="lt-LT" b="1" dirty="0" smtClean="0"/>
              <a:t>Siekiamas efektas:</a:t>
            </a:r>
          </a:p>
          <a:p>
            <a:pPr lvl="1"/>
            <a:r>
              <a:rPr lang="lt-LT" dirty="0" smtClean="0"/>
              <a:t>Kasmet sutaupyta iki </a:t>
            </a:r>
            <a:r>
              <a:rPr lang="lt-LT" dirty="0" smtClean="0">
                <a:solidFill>
                  <a:srgbClr val="FF4747"/>
                </a:solidFill>
              </a:rPr>
              <a:t>3,6 mln. </a:t>
            </a:r>
            <a:r>
              <a:rPr lang="lt-LT" dirty="0" err="1">
                <a:solidFill>
                  <a:srgbClr val="FF4747"/>
                </a:solidFill>
              </a:rPr>
              <a:t>E</a:t>
            </a:r>
            <a:r>
              <a:rPr lang="lt-LT" dirty="0" err="1" smtClean="0">
                <a:solidFill>
                  <a:srgbClr val="FF4747"/>
                </a:solidFill>
              </a:rPr>
              <a:t>ur</a:t>
            </a:r>
            <a:r>
              <a:rPr lang="lt-LT" dirty="0" smtClean="0"/>
              <a:t>. atskirų sistemų palaikymui.</a:t>
            </a:r>
          </a:p>
          <a:p>
            <a:pPr lvl="1"/>
            <a:r>
              <a:rPr lang="lt-LT" dirty="0" smtClean="0"/>
              <a:t>Bent </a:t>
            </a:r>
            <a:r>
              <a:rPr lang="lt-LT" dirty="0" smtClean="0">
                <a:solidFill>
                  <a:srgbClr val="FF4747"/>
                </a:solidFill>
              </a:rPr>
              <a:t>10 proc. </a:t>
            </a:r>
            <a:r>
              <a:rPr lang="lt-LT" dirty="0" smtClean="0"/>
              <a:t>mažesnės darbo laiko sąnaudos su dokumentų valdymu.</a:t>
            </a:r>
          </a:p>
          <a:p>
            <a:pPr lvl="1"/>
            <a:endParaRPr lang="lt-LT" dirty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80776" cy="4204742"/>
          </a:xfrm>
        </p:spPr>
        <p:txBody>
          <a:bodyPr>
            <a:normAutofit fontScale="92500"/>
          </a:bodyPr>
          <a:lstStyle/>
          <a:p>
            <a:r>
              <a:rPr lang="lt-LT" b="1" dirty="0"/>
              <a:t>Projekto apimtis:</a:t>
            </a:r>
          </a:p>
          <a:p>
            <a:pPr lvl="1"/>
            <a:r>
              <a:rPr lang="lt-LT" dirty="0" smtClean="0"/>
              <a:t>Projekto kaina – 3,8 mln. </a:t>
            </a:r>
            <a:r>
              <a:rPr lang="lt-LT" dirty="0" err="1" smtClean="0"/>
              <a:t>Eur</a:t>
            </a:r>
            <a:r>
              <a:rPr lang="lt-LT" dirty="0" smtClean="0"/>
              <a:t>. (ES lėšos).</a:t>
            </a:r>
          </a:p>
          <a:p>
            <a:pPr lvl="1"/>
            <a:r>
              <a:rPr lang="lt-LT" dirty="0" smtClean="0"/>
              <a:t>Trukmė – iki 2022-07-22 (2023-09-01).</a:t>
            </a:r>
          </a:p>
          <a:p>
            <a:pPr lvl="1"/>
            <a:r>
              <a:rPr lang="lt-LT" dirty="0" smtClean="0"/>
              <a:t>501 valstybės ir savivaldybių institucijos, įstaigos ir įmonės.</a:t>
            </a:r>
            <a:endParaRPr lang="lt-LT" dirty="0"/>
          </a:p>
          <a:p>
            <a:pPr lvl="1"/>
            <a:r>
              <a:rPr lang="lt-LT" dirty="0"/>
              <a:t>Per </a:t>
            </a:r>
            <a:r>
              <a:rPr lang="lt-LT" dirty="0" smtClean="0"/>
              <a:t>150 </a:t>
            </a:r>
            <a:r>
              <a:rPr lang="lt-LT" dirty="0"/>
              <a:t>tūkst. </a:t>
            </a:r>
            <a:r>
              <a:rPr lang="lt-LT" dirty="0" smtClean="0"/>
              <a:t>naudotojų.</a:t>
            </a:r>
            <a:endParaRPr lang="lt-LT" dirty="0"/>
          </a:p>
          <a:p>
            <a:pPr lvl="1"/>
            <a:endParaRPr lang="lt-LT" dirty="0"/>
          </a:p>
          <a:p>
            <a:r>
              <a:rPr lang="lt-LT" b="1" dirty="0" smtClean="0"/>
              <a:t>Po projekto įgyvendinimo:</a:t>
            </a:r>
          </a:p>
          <a:p>
            <a:pPr lvl="1"/>
            <a:r>
              <a:rPr lang="lt-LT" dirty="0" smtClean="0"/>
              <a:t>DBSIS </a:t>
            </a:r>
            <a:r>
              <a:rPr lang="lt-LT" dirty="0" smtClean="0"/>
              <a:t>privalomas visoms valstybės ir savivaldybių institucijoms, įstaigoms ir įmonėms.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79039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82272855"/>
              </p:ext>
            </p:extLst>
          </p:nvPr>
        </p:nvGraphicFramePr>
        <p:xfrm>
          <a:off x="0" y="111457"/>
          <a:ext cx="4612194" cy="4551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22969277"/>
              </p:ext>
            </p:extLst>
          </p:nvPr>
        </p:nvGraphicFramePr>
        <p:xfrm>
          <a:off x="5763329" y="2528375"/>
          <a:ext cx="6095330" cy="3450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tačiakampis 5"/>
          <p:cNvSpPr/>
          <p:nvPr/>
        </p:nvSpPr>
        <p:spPr>
          <a:xfrm>
            <a:off x="4706812" y="432592"/>
            <a:ext cx="73713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Tiek valstybės ir savivaldybės įstaigų dalyvavo IRD 2020 m. atliktoje dokumentų valdymo apklausoje – 81 proc. visų LRV valdymo srities įstaigų ir visos 60 Lietuvos savivaldybių administracijų.</a:t>
            </a:r>
            <a:endParaRPr lang="lt-L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7357" y="309481"/>
            <a:ext cx="990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dirty="0" smtClean="0">
                <a:solidFill>
                  <a:srgbClr val="477BBD"/>
                </a:solidFill>
                <a:latin typeface="Barlow Semi Condensed" panose="00000506000000000000" pitchFamily="2" charset="-70"/>
                <a:cs typeface="Segoe UI Light" panose="020B0502040204020203" pitchFamily="34" charset="0"/>
              </a:rPr>
              <a:t>706</a:t>
            </a:r>
            <a:endParaRPr lang="lt-LT" sz="4000" dirty="0">
              <a:solidFill>
                <a:srgbClr val="477BBD"/>
              </a:solidFill>
              <a:latin typeface="Barlow Semi Condensed" panose="00000506000000000000" pitchFamily="2" charset="-70"/>
              <a:cs typeface="Segoe UI Ligh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9242" y="936262"/>
            <a:ext cx="2513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dirty="0" smtClean="0">
                <a:solidFill>
                  <a:srgbClr val="477BBD"/>
                </a:solidFill>
                <a:latin typeface="Barlow Semi Condensed" panose="00000506000000000000" pitchFamily="2" charset="-70"/>
                <a:cs typeface="Segoe UI Light" panose="020B0502040204020203" pitchFamily="34" charset="0"/>
              </a:rPr>
              <a:t>2,9 mln. </a:t>
            </a:r>
            <a:r>
              <a:rPr lang="lt-LT" sz="4000" dirty="0" err="1" smtClean="0">
                <a:solidFill>
                  <a:srgbClr val="477BBD"/>
                </a:solidFill>
                <a:latin typeface="Barlow Semi Condensed" panose="00000506000000000000" pitchFamily="2" charset="-70"/>
                <a:cs typeface="Segoe UI Light" panose="020B0502040204020203" pitchFamily="34" charset="0"/>
              </a:rPr>
              <a:t>Eur</a:t>
            </a:r>
            <a:endParaRPr lang="lt-LT" sz="4000" dirty="0">
              <a:solidFill>
                <a:srgbClr val="477BBD"/>
              </a:solidFill>
              <a:latin typeface="Barlow Semi Condensed" panose="00000506000000000000" pitchFamily="2" charset="-70"/>
              <a:cs typeface="Segoe UI Light" panose="020B0502040204020203" pitchFamily="34" charset="0"/>
            </a:endParaRPr>
          </a:p>
        </p:txBody>
      </p:sp>
      <p:sp>
        <p:nvSpPr>
          <p:cNvPr id="9" name="Stačiakampis 8"/>
          <p:cNvSpPr/>
          <p:nvPr/>
        </p:nvSpPr>
        <p:spPr>
          <a:xfrm>
            <a:off x="6772588" y="1078923"/>
            <a:ext cx="5546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Visų apklausoje dalyvavusių įstaigų metinės išlaidos DVS priežiūros ir modernizavimo paslaugoms. 41 proc. įstaigų neturėjo jokio DVS.</a:t>
            </a:r>
            <a:endParaRPr lang="lt-L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0259" y="1686152"/>
            <a:ext cx="1729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dirty="0" smtClean="0">
                <a:solidFill>
                  <a:srgbClr val="477BBD"/>
                </a:solidFill>
                <a:latin typeface="Barlow Semi Condensed" panose="00000506000000000000" pitchFamily="2" charset="-70"/>
                <a:cs typeface="Segoe UI Light" panose="020B0502040204020203" pitchFamily="34" charset="0"/>
              </a:rPr>
              <a:t>38 mln. </a:t>
            </a:r>
            <a:endParaRPr lang="lt-LT" sz="4000" dirty="0">
              <a:solidFill>
                <a:srgbClr val="477BBD"/>
              </a:solidFill>
              <a:latin typeface="Barlow Semi Condensed" panose="00000506000000000000" pitchFamily="2" charset="-70"/>
              <a:cs typeface="Segoe UI Light" panose="020B0502040204020203" pitchFamily="34" charset="0"/>
            </a:endParaRPr>
          </a:p>
        </p:txBody>
      </p:sp>
      <p:sp>
        <p:nvSpPr>
          <p:cNvPr id="11" name="Stačiakampis 10"/>
          <p:cNvSpPr/>
          <p:nvPr/>
        </p:nvSpPr>
        <p:spPr>
          <a:xfrm>
            <a:off x="5888559" y="1778484"/>
            <a:ext cx="60290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Tiek dokumentų buvo apskaityta tyrime dalyvavusiose įstaigose per 2019 metus. </a:t>
            </a:r>
            <a:endParaRPr lang="lt-L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464" y="4182145"/>
            <a:ext cx="1919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dirty="0" smtClean="0">
                <a:solidFill>
                  <a:srgbClr val="477BBD"/>
                </a:solidFill>
                <a:latin typeface="Barlow Semi Condensed" panose="00000506000000000000" pitchFamily="2" charset="-70"/>
                <a:cs typeface="Segoe UI Light" panose="020B0502040204020203" pitchFamily="34" charset="0"/>
              </a:rPr>
              <a:t>9,2 proc. </a:t>
            </a:r>
            <a:endParaRPr lang="lt-LT" sz="4000" dirty="0">
              <a:solidFill>
                <a:srgbClr val="477BBD"/>
              </a:solidFill>
              <a:latin typeface="Barlow Semi Condensed" panose="00000506000000000000" pitchFamily="2" charset="-70"/>
              <a:cs typeface="Segoe UI Light" panose="020B0502040204020203" pitchFamily="34" charset="0"/>
            </a:endParaRPr>
          </a:p>
        </p:txBody>
      </p:sp>
      <p:sp>
        <p:nvSpPr>
          <p:cNvPr id="13" name="Stačiakampis 12"/>
          <p:cNvSpPr/>
          <p:nvPr/>
        </p:nvSpPr>
        <p:spPr>
          <a:xfrm>
            <a:off x="2015699" y="4182145"/>
            <a:ext cx="37315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ADOC dokumentų santykis išlieka nereikšmingas, užtat </a:t>
            </a:r>
            <a:r>
              <a:rPr lang="lt-LT" sz="1400" dirty="0" smtClean="0">
                <a:solidFill>
                  <a:srgbClr val="FF4747"/>
                </a:solidFill>
              </a:rPr>
              <a:t>auga alternatyvių el. dokumentų ir įrašų valdymo poreikis (30,8 proc.).</a:t>
            </a:r>
            <a:endParaRPr lang="lt-LT" sz="1200" dirty="0">
              <a:solidFill>
                <a:srgbClr val="FF4747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2541" y="5006539"/>
            <a:ext cx="1919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dirty="0" smtClean="0">
                <a:solidFill>
                  <a:srgbClr val="477BBD"/>
                </a:solidFill>
                <a:latin typeface="Barlow Semi Condensed" panose="00000506000000000000" pitchFamily="2" charset="-70"/>
                <a:cs typeface="Segoe UI Light" panose="020B0502040204020203" pitchFamily="34" charset="0"/>
              </a:rPr>
              <a:t>46 proc. </a:t>
            </a:r>
            <a:endParaRPr lang="lt-LT" sz="4000" dirty="0">
              <a:solidFill>
                <a:srgbClr val="477BBD"/>
              </a:solidFill>
              <a:latin typeface="Barlow Semi Condensed" panose="00000506000000000000" pitchFamily="2" charset="-70"/>
              <a:cs typeface="Segoe UI Light" panose="020B0502040204020203" pitchFamily="34" charset="0"/>
            </a:endParaRPr>
          </a:p>
        </p:txBody>
      </p:sp>
      <p:sp>
        <p:nvSpPr>
          <p:cNvPr id="15" name="Stačiakampis 14"/>
          <p:cNvSpPr/>
          <p:nvPr/>
        </p:nvSpPr>
        <p:spPr>
          <a:xfrm>
            <a:off x="2031776" y="5006539"/>
            <a:ext cx="34445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Įstaigų, norinčių naudoti DBSIS dalis. </a:t>
            </a:r>
            <a:r>
              <a:rPr lang="lt-LT" sz="1400" dirty="0" smtClean="0">
                <a:solidFill>
                  <a:srgbClr val="FF4747"/>
                </a:solidFill>
              </a:rPr>
              <a:t>12 proc.</a:t>
            </a:r>
            <a:r>
              <a:rPr lang="lt-L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įstaigų DBSIS nedomina. Likę – nori daugiau informacijos ir neapsisprendę.</a:t>
            </a:r>
            <a:endParaRPr lang="lt-L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14304" y="2107968"/>
            <a:ext cx="2467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>
                <a:solidFill>
                  <a:srgbClr val="FF4747"/>
                </a:solidFill>
                <a:latin typeface="Barlow Semi Condensed" panose="00000506000000000000" pitchFamily="2" charset="-70"/>
                <a:cs typeface="Segoe UI Light" panose="020B0502040204020203" pitchFamily="34" charset="0"/>
              </a:rPr>
              <a:t>22,5 mln. (59 proc.) </a:t>
            </a:r>
            <a:endParaRPr lang="lt-LT" sz="2400" dirty="0">
              <a:solidFill>
                <a:srgbClr val="FF4747"/>
              </a:solidFill>
              <a:latin typeface="Barlow Semi Condensed" panose="00000506000000000000" pitchFamily="2" charset="-70"/>
              <a:cs typeface="Segoe UI Light" panose="020B0502040204020203" pitchFamily="34" charset="0"/>
            </a:endParaRPr>
          </a:p>
        </p:txBody>
      </p:sp>
      <p:sp>
        <p:nvSpPr>
          <p:cNvPr id="17" name="Stačiakampis 16"/>
          <p:cNvSpPr/>
          <p:nvPr/>
        </p:nvSpPr>
        <p:spPr>
          <a:xfrm>
            <a:off x="8531049" y="2178593"/>
            <a:ext cx="60290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Popierinių ar nuskenuotų dokumentų kiekis. </a:t>
            </a:r>
            <a:endParaRPr lang="lt-L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0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aisva forma 4"/>
          <p:cNvSpPr/>
          <p:nvPr/>
        </p:nvSpPr>
        <p:spPr>
          <a:xfrm>
            <a:off x="4979424" y="2536606"/>
            <a:ext cx="1592103" cy="1592103"/>
          </a:xfrm>
          <a:custGeom>
            <a:avLst/>
            <a:gdLst>
              <a:gd name="connsiteX0" fmla="*/ 0 w 1592103"/>
              <a:gd name="connsiteY0" fmla="*/ 796052 h 1592103"/>
              <a:gd name="connsiteX1" fmla="*/ 796052 w 1592103"/>
              <a:gd name="connsiteY1" fmla="*/ 0 h 1592103"/>
              <a:gd name="connsiteX2" fmla="*/ 1592104 w 1592103"/>
              <a:gd name="connsiteY2" fmla="*/ 796052 h 1592103"/>
              <a:gd name="connsiteX3" fmla="*/ 796052 w 1592103"/>
              <a:gd name="connsiteY3" fmla="*/ 1592104 h 1592103"/>
              <a:gd name="connsiteX4" fmla="*/ 0 w 1592103"/>
              <a:gd name="connsiteY4" fmla="*/ 796052 h 159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2103" h="1592103">
                <a:moveTo>
                  <a:pt x="0" y="796052"/>
                </a:moveTo>
                <a:cubicBezTo>
                  <a:pt x="0" y="356405"/>
                  <a:pt x="356405" y="0"/>
                  <a:pt x="796052" y="0"/>
                </a:cubicBezTo>
                <a:cubicBezTo>
                  <a:pt x="1235699" y="0"/>
                  <a:pt x="1592104" y="356405"/>
                  <a:pt x="1592104" y="796052"/>
                </a:cubicBezTo>
                <a:cubicBezTo>
                  <a:pt x="1592104" y="1235699"/>
                  <a:pt x="1235699" y="1592104"/>
                  <a:pt x="796052" y="1592104"/>
                </a:cubicBezTo>
                <a:cubicBezTo>
                  <a:pt x="356405" y="1592104"/>
                  <a:pt x="0" y="1235699"/>
                  <a:pt x="0" y="796052"/>
                </a:cubicBezTo>
                <a:close/>
              </a:path>
            </a:pathLst>
          </a:custGeom>
          <a:solidFill>
            <a:srgbClr val="46B1E4">
              <a:alpha val="74902"/>
            </a:srgb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22321" tIns="187744" rIns="451813" bIns="187742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t-LT" sz="2100" kern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Vienas įrankis</a:t>
            </a:r>
            <a:endParaRPr lang="lt-LT" sz="2100" kern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Laisva forma 5"/>
          <p:cNvSpPr/>
          <p:nvPr/>
        </p:nvSpPr>
        <p:spPr>
          <a:xfrm>
            <a:off x="6126887" y="2536606"/>
            <a:ext cx="1592103" cy="1592103"/>
          </a:xfrm>
          <a:custGeom>
            <a:avLst/>
            <a:gdLst>
              <a:gd name="connsiteX0" fmla="*/ 0 w 1592103"/>
              <a:gd name="connsiteY0" fmla="*/ 796052 h 1592103"/>
              <a:gd name="connsiteX1" fmla="*/ 796052 w 1592103"/>
              <a:gd name="connsiteY1" fmla="*/ 0 h 1592103"/>
              <a:gd name="connsiteX2" fmla="*/ 1592104 w 1592103"/>
              <a:gd name="connsiteY2" fmla="*/ 796052 h 1592103"/>
              <a:gd name="connsiteX3" fmla="*/ 796052 w 1592103"/>
              <a:gd name="connsiteY3" fmla="*/ 1592104 h 1592103"/>
              <a:gd name="connsiteX4" fmla="*/ 0 w 1592103"/>
              <a:gd name="connsiteY4" fmla="*/ 796052 h 159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2103" h="1592103">
                <a:moveTo>
                  <a:pt x="0" y="796052"/>
                </a:moveTo>
                <a:cubicBezTo>
                  <a:pt x="0" y="356405"/>
                  <a:pt x="356405" y="0"/>
                  <a:pt x="796052" y="0"/>
                </a:cubicBezTo>
                <a:cubicBezTo>
                  <a:pt x="1235699" y="0"/>
                  <a:pt x="1592104" y="356405"/>
                  <a:pt x="1592104" y="796052"/>
                </a:cubicBezTo>
                <a:cubicBezTo>
                  <a:pt x="1592104" y="1235699"/>
                  <a:pt x="1235699" y="1592104"/>
                  <a:pt x="796052" y="1592104"/>
                </a:cubicBezTo>
                <a:cubicBezTo>
                  <a:pt x="356405" y="1592104"/>
                  <a:pt x="0" y="1235699"/>
                  <a:pt x="0" y="796052"/>
                </a:cubicBezTo>
                <a:close/>
              </a:path>
            </a:pathLst>
          </a:custGeom>
          <a:solidFill>
            <a:srgbClr val="46B0E4">
              <a:alpha val="74902"/>
            </a:srgb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alpha val="50000"/>
              <a:hueOff val="38752"/>
              <a:satOff val="739"/>
              <a:lumOff val="3265"/>
              <a:alphaOff val="0"/>
            </a:schemeClr>
          </a:fillRef>
          <a:effectRef idx="0">
            <a:schemeClr val="accent1">
              <a:shade val="80000"/>
              <a:alpha val="50000"/>
              <a:hueOff val="38752"/>
              <a:satOff val="739"/>
              <a:lumOff val="3265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51813" tIns="187744" rIns="222321" bIns="187742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t-LT" sz="2100" kern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Vienodi procesai</a:t>
            </a:r>
            <a:endParaRPr lang="lt-LT" sz="2100" kern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Laisva forma 6"/>
          <p:cNvSpPr/>
          <p:nvPr/>
        </p:nvSpPr>
        <p:spPr>
          <a:xfrm>
            <a:off x="1994263" y="2067025"/>
            <a:ext cx="1101043" cy="1101069"/>
          </a:xfrm>
          <a:custGeom>
            <a:avLst/>
            <a:gdLst>
              <a:gd name="connsiteX0" fmla="*/ 0 w 1101043"/>
              <a:gd name="connsiteY0" fmla="*/ 550535 h 1101069"/>
              <a:gd name="connsiteX1" fmla="*/ 550522 w 1101043"/>
              <a:gd name="connsiteY1" fmla="*/ 0 h 1101069"/>
              <a:gd name="connsiteX2" fmla="*/ 1101044 w 1101043"/>
              <a:gd name="connsiteY2" fmla="*/ 550535 h 1101069"/>
              <a:gd name="connsiteX3" fmla="*/ 550522 w 1101043"/>
              <a:gd name="connsiteY3" fmla="*/ 1101070 h 1101069"/>
              <a:gd name="connsiteX4" fmla="*/ 0 w 1101043"/>
              <a:gd name="connsiteY4" fmla="*/ 550535 h 110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043" h="1101069">
                <a:moveTo>
                  <a:pt x="0" y="550535"/>
                </a:moveTo>
                <a:cubicBezTo>
                  <a:pt x="0" y="246483"/>
                  <a:pt x="246477" y="0"/>
                  <a:pt x="550522" y="0"/>
                </a:cubicBezTo>
                <a:cubicBezTo>
                  <a:pt x="854567" y="0"/>
                  <a:pt x="1101044" y="246483"/>
                  <a:pt x="1101044" y="550535"/>
                </a:cubicBezTo>
                <a:cubicBezTo>
                  <a:pt x="1101044" y="854587"/>
                  <a:pt x="854567" y="1101070"/>
                  <a:pt x="550522" y="1101070"/>
                </a:cubicBezTo>
                <a:cubicBezTo>
                  <a:pt x="246477" y="1101070"/>
                  <a:pt x="0" y="854587"/>
                  <a:pt x="0" y="550535"/>
                </a:cubicBezTo>
                <a:close/>
              </a:path>
            </a:pathLst>
          </a:custGeom>
          <a:solidFill>
            <a:srgbClr val="3FC4F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alpha val="50000"/>
              <a:hueOff val="77504"/>
              <a:satOff val="1479"/>
              <a:lumOff val="6530"/>
              <a:alphaOff val="0"/>
            </a:schemeClr>
          </a:fillRef>
          <a:effectRef idx="0">
            <a:schemeClr val="accent1">
              <a:shade val="80000"/>
              <a:alpha val="50000"/>
              <a:hueOff val="77504"/>
              <a:satOff val="1479"/>
              <a:lumOff val="653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10774" tIns="210778" rIns="210774" bIns="210778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t-LT" sz="1300" kern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Skirtingi procesai</a:t>
            </a:r>
            <a:endParaRPr lang="lt-LT" sz="1300" kern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Ovalas 7"/>
          <p:cNvSpPr/>
          <p:nvPr/>
        </p:nvSpPr>
        <p:spPr>
          <a:xfrm>
            <a:off x="1588181" y="2987568"/>
            <a:ext cx="540840" cy="540624"/>
          </a:xfrm>
          <a:prstGeom prst="ellipse">
            <a:avLst/>
          </a:prstGeom>
          <a:solidFill>
            <a:srgbClr val="3FC4F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alpha val="50000"/>
              <a:hueOff val="116256"/>
              <a:satOff val="2218"/>
              <a:lumOff val="9795"/>
              <a:alphaOff val="0"/>
            </a:schemeClr>
          </a:fillRef>
          <a:effectRef idx="0">
            <a:schemeClr val="accent1">
              <a:shade val="80000"/>
              <a:alpha val="50000"/>
              <a:hueOff val="116256"/>
              <a:satOff val="2218"/>
              <a:lumOff val="9795"/>
              <a:alphaOff val="0"/>
            </a:schemeClr>
          </a:effectRef>
          <a:fontRef idx="minor">
            <a:schemeClr val="tx1"/>
          </a:fontRef>
        </p:style>
      </p:sp>
      <p:sp>
        <p:nvSpPr>
          <p:cNvPr id="9" name="Ovalas 8"/>
          <p:cNvSpPr/>
          <p:nvPr/>
        </p:nvSpPr>
        <p:spPr>
          <a:xfrm>
            <a:off x="3185663" y="2283609"/>
            <a:ext cx="314694" cy="314489"/>
          </a:xfrm>
          <a:prstGeom prst="ellipse">
            <a:avLst/>
          </a:prstGeom>
          <a:solidFill>
            <a:srgbClr val="3FC4F0">
              <a:alpha val="74902"/>
            </a:srgb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alpha val="50000"/>
              <a:hueOff val="155008"/>
              <a:satOff val="2957"/>
              <a:lumOff val="13060"/>
              <a:alphaOff val="0"/>
            </a:schemeClr>
          </a:fillRef>
          <a:effectRef idx="0">
            <a:schemeClr val="accent1">
              <a:shade val="80000"/>
              <a:alpha val="50000"/>
              <a:hueOff val="155008"/>
              <a:satOff val="2957"/>
              <a:lumOff val="13060"/>
              <a:alphaOff val="0"/>
            </a:schemeClr>
          </a:effectRef>
          <a:fontRef idx="minor">
            <a:schemeClr val="tx1"/>
          </a:fontRef>
        </p:style>
      </p:sp>
      <p:sp>
        <p:nvSpPr>
          <p:cNvPr id="10" name="Laisva forma 9"/>
          <p:cNvSpPr/>
          <p:nvPr/>
        </p:nvSpPr>
        <p:spPr>
          <a:xfrm>
            <a:off x="2865036" y="2306293"/>
            <a:ext cx="1709337" cy="1688899"/>
          </a:xfrm>
          <a:custGeom>
            <a:avLst/>
            <a:gdLst>
              <a:gd name="connsiteX0" fmla="*/ 0 w 1440000"/>
              <a:gd name="connsiteY0" fmla="*/ 720000 h 1440000"/>
              <a:gd name="connsiteX1" fmla="*/ 720000 w 1440000"/>
              <a:gd name="connsiteY1" fmla="*/ 0 h 1440000"/>
              <a:gd name="connsiteX2" fmla="*/ 1440000 w 1440000"/>
              <a:gd name="connsiteY2" fmla="*/ 720000 h 1440000"/>
              <a:gd name="connsiteX3" fmla="*/ 720000 w 1440000"/>
              <a:gd name="connsiteY3" fmla="*/ 1440000 h 1440000"/>
              <a:gd name="connsiteX4" fmla="*/ 0 w 1440000"/>
              <a:gd name="connsiteY4" fmla="*/ 72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000" h="1440000">
                <a:moveTo>
                  <a:pt x="0" y="720000"/>
                </a:moveTo>
                <a:cubicBezTo>
                  <a:pt x="0" y="322355"/>
                  <a:pt x="322355" y="0"/>
                  <a:pt x="720000" y="0"/>
                </a:cubicBezTo>
                <a:cubicBezTo>
                  <a:pt x="1117645" y="0"/>
                  <a:pt x="1440000" y="322355"/>
                  <a:pt x="1440000" y="720000"/>
                </a:cubicBezTo>
                <a:cubicBezTo>
                  <a:pt x="1440000" y="1117645"/>
                  <a:pt x="1117645" y="1440000"/>
                  <a:pt x="720000" y="1440000"/>
                </a:cubicBezTo>
                <a:cubicBezTo>
                  <a:pt x="322355" y="1440000"/>
                  <a:pt x="0" y="1117645"/>
                  <a:pt x="0" y="720000"/>
                </a:cubicBezTo>
                <a:close/>
              </a:path>
            </a:pathLst>
          </a:custGeom>
          <a:solidFill>
            <a:srgbClr val="3FC4F0">
              <a:alpha val="74902"/>
            </a:srgb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alpha val="50000"/>
              <a:hueOff val="193760"/>
              <a:satOff val="3696"/>
              <a:lumOff val="16325"/>
              <a:alphaOff val="0"/>
            </a:schemeClr>
          </a:fillRef>
          <a:effectRef idx="0">
            <a:schemeClr val="accent1">
              <a:shade val="80000"/>
              <a:alpha val="50000"/>
              <a:hueOff val="193760"/>
              <a:satOff val="3696"/>
              <a:lumOff val="16325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60413" tIns="260413" rIns="260413" bIns="260413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t-LT" sz="1300" kern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Įvairios </a:t>
            </a:r>
            <a:r>
              <a:rPr lang="lt-LT" sz="1300" kern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kompetencijos</a:t>
            </a:r>
            <a:endParaRPr lang="lt-LT" sz="1300" kern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Ovalas 10"/>
          <p:cNvSpPr/>
          <p:nvPr/>
        </p:nvSpPr>
        <p:spPr>
          <a:xfrm>
            <a:off x="3183855" y="3893067"/>
            <a:ext cx="314694" cy="314489"/>
          </a:xfrm>
          <a:prstGeom prst="ellipse">
            <a:avLst/>
          </a:prstGeom>
          <a:solidFill>
            <a:srgbClr val="3FC4F0">
              <a:alpha val="74902"/>
            </a:srgb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alpha val="50000"/>
              <a:hueOff val="232512"/>
              <a:satOff val="4436"/>
              <a:lumOff val="19590"/>
              <a:alphaOff val="0"/>
            </a:schemeClr>
          </a:fillRef>
          <a:effectRef idx="0">
            <a:schemeClr val="accent1">
              <a:shade val="80000"/>
              <a:alpha val="50000"/>
              <a:hueOff val="232512"/>
              <a:satOff val="4436"/>
              <a:lumOff val="19590"/>
              <a:alphaOff val="0"/>
            </a:schemeClr>
          </a:effectRef>
          <a:fontRef idx="minor">
            <a:schemeClr val="tx1"/>
          </a:fontRef>
        </p:style>
      </p:sp>
      <p:sp>
        <p:nvSpPr>
          <p:cNvPr id="12" name="Laisva forma 11"/>
          <p:cNvSpPr/>
          <p:nvPr/>
        </p:nvSpPr>
        <p:spPr>
          <a:xfrm>
            <a:off x="2013883" y="3353875"/>
            <a:ext cx="1101043" cy="1101069"/>
          </a:xfrm>
          <a:custGeom>
            <a:avLst/>
            <a:gdLst>
              <a:gd name="connsiteX0" fmla="*/ 0 w 1101043"/>
              <a:gd name="connsiteY0" fmla="*/ 550535 h 1101069"/>
              <a:gd name="connsiteX1" fmla="*/ 550522 w 1101043"/>
              <a:gd name="connsiteY1" fmla="*/ 0 h 1101069"/>
              <a:gd name="connsiteX2" fmla="*/ 1101044 w 1101043"/>
              <a:gd name="connsiteY2" fmla="*/ 550535 h 1101069"/>
              <a:gd name="connsiteX3" fmla="*/ 550522 w 1101043"/>
              <a:gd name="connsiteY3" fmla="*/ 1101070 h 1101069"/>
              <a:gd name="connsiteX4" fmla="*/ 0 w 1101043"/>
              <a:gd name="connsiteY4" fmla="*/ 550535 h 110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043" h="1101069">
                <a:moveTo>
                  <a:pt x="0" y="550535"/>
                </a:moveTo>
                <a:cubicBezTo>
                  <a:pt x="0" y="246483"/>
                  <a:pt x="246477" y="0"/>
                  <a:pt x="550522" y="0"/>
                </a:cubicBezTo>
                <a:cubicBezTo>
                  <a:pt x="854567" y="0"/>
                  <a:pt x="1101044" y="246483"/>
                  <a:pt x="1101044" y="550535"/>
                </a:cubicBezTo>
                <a:cubicBezTo>
                  <a:pt x="1101044" y="854587"/>
                  <a:pt x="854567" y="1101070"/>
                  <a:pt x="550522" y="1101070"/>
                </a:cubicBezTo>
                <a:cubicBezTo>
                  <a:pt x="246477" y="1101070"/>
                  <a:pt x="0" y="854587"/>
                  <a:pt x="0" y="550535"/>
                </a:cubicBezTo>
                <a:close/>
              </a:path>
            </a:pathLst>
          </a:custGeom>
          <a:solidFill>
            <a:srgbClr val="3FC4F0">
              <a:alpha val="74902"/>
            </a:srgb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alpha val="50000"/>
              <a:hueOff val="271263"/>
              <a:satOff val="5175"/>
              <a:lumOff val="22855"/>
              <a:alphaOff val="0"/>
            </a:schemeClr>
          </a:fillRef>
          <a:effectRef idx="0">
            <a:schemeClr val="accent1">
              <a:shade val="80000"/>
              <a:alpha val="50000"/>
              <a:hueOff val="271263"/>
              <a:satOff val="5175"/>
              <a:lumOff val="22855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10774" tIns="210778" rIns="210774" bIns="210778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kern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Atskiri</a:t>
            </a:r>
            <a:r>
              <a:rPr lang="lt-LT" sz="1300" kern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įrankiai</a:t>
            </a:r>
            <a:endParaRPr lang="lt-LT" sz="1300" kern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Laisva forma 12"/>
          <p:cNvSpPr/>
          <p:nvPr/>
        </p:nvSpPr>
        <p:spPr>
          <a:xfrm>
            <a:off x="8221298" y="1690688"/>
            <a:ext cx="3132502" cy="3072105"/>
          </a:xfrm>
          <a:custGeom>
            <a:avLst/>
            <a:gdLst>
              <a:gd name="connsiteX0" fmla="*/ 0 w 2029510"/>
              <a:gd name="connsiteY0" fmla="*/ 1014572 h 2029143"/>
              <a:gd name="connsiteX1" fmla="*/ 1014755 w 2029510"/>
              <a:gd name="connsiteY1" fmla="*/ 0 h 2029143"/>
              <a:gd name="connsiteX2" fmla="*/ 2029510 w 2029510"/>
              <a:gd name="connsiteY2" fmla="*/ 1014572 h 2029143"/>
              <a:gd name="connsiteX3" fmla="*/ 1014755 w 2029510"/>
              <a:gd name="connsiteY3" fmla="*/ 2029144 h 2029143"/>
              <a:gd name="connsiteX4" fmla="*/ 0 w 2029510"/>
              <a:gd name="connsiteY4" fmla="*/ 1014572 h 202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9510" h="2029143">
                <a:moveTo>
                  <a:pt x="0" y="1014572"/>
                </a:moveTo>
                <a:cubicBezTo>
                  <a:pt x="0" y="454239"/>
                  <a:pt x="454321" y="0"/>
                  <a:pt x="1014755" y="0"/>
                </a:cubicBezTo>
                <a:cubicBezTo>
                  <a:pt x="1575189" y="0"/>
                  <a:pt x="2029510" y="454239"/>
                  <a:pt x="2029510" y="1014572"/>
                </a:cubicBezTo>
                <a:cubicBezTo>
                  <a:pt x="2029510" y="1574905"/>
                  <a:pt x="1575189" y="2029144"/>
                  <a:pt x="1014755" y="2029144"/>
                </a:cubicBezTo>
                <a:cubicBezTo>
                  <a:pt x="454321" y="2029144"/>
                  <a:pt x="0" y="1574905"/>
                  <a:pt x="0" y="1014572"/>
                </a:cubicBezTo>
                <a:close/>
              </a:path>
            </a:pathLst>
          </a:custGeom>
          <a:solidFill>
            <a:srgbClr val="46B1E4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99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6275" tIns="396221" rIns="396275" bIns="396221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t-LT" sz="2400" kern="1200" dirty="0" smtClean="0"/>
              <a:t>Centralizuotas dokumentų (įrašų) tvarkymo procesų valdymas</a:t>
            </a:r>
            <a:endParaRPr lang="lt-LT" sz="2400" kern="1200" dirty="0"/>
          </a:p>
        </p:txBody>
      </p:sp>
      <p:graphicFrame>
        <p:nvGraphicFramePr>
          <p:cNvPr id="14" name="Diagrama 13"/>
          <p:cNvGraphicFramePr/>
          <p:nvPr>
            <p:extLst/>
          </p:nvPr>
        </p:nvGraphicFramePr>
        <p:xfrm>
          <a:off x="781050" y="4823161"/>
          <a:ext cx="11055760" cy="801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tačiakampis 14"/>
          <p:cNvSpPr/>
          <p:nvPr/>
        </p:nvSpPr>
        <p:spPr>
          <a:xfrm>
            <a:off x="781050" y="4823161"/>
            <a:ext cx="749981" cy="8015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6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Kur esame? Kur norime būti?</a:t>
            </a:r>
            <a:endParaRPr lang="lt-LT" dirty="0"/>
          </a:p>
        </p:txBody>
      </p:sp>
      <p:cxnSp>
        <p:nvCxnSpPr>
          <p:cNvPr id="18" name="Tiesioji jungtis 17"/>
          <p:cNvCxnSpPr/>
          <p:nvPr/>
        </p:nvCxnSpPr>
        <p:spPr>
          <a:xfrm>
            <a:off x="8091948" y="1582994"/>
            <a:ext cx="0" cy="4237703"/>
          </a:xfrm>
          <a:prstGeom prst="line">
            <a:avLst/>
          </a:prstGeom>
          <a:ln w="25400">
            <a:prstDash val="dash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28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412;p44"/>
          <p:cNvSpPr>
            <a:spLocks noChangeAspect="1"/>
          </p:cNvSpPr>
          <p:nvPr/>
        </p:nvSpPr>
        <p:spPr>
          <a:xfrm rot="7127577" flipV="1">
            <a:off x="1657884" y="497138"/>
            <a:ext cx="4525512" cy="3712250"/>
          </a:xfrm>
          <a:custGeom>
            <a:avLst/>
            <a:gdLst/>
            <a:ahLst/>
            <a:cxnLst/>
            <a:rect l="l" t="t" r="r" b="b"/>
            <a:pathLst>
              <a:path w="20063" h="15295" extrusionOk="0">
                <a:moveTo>
                  <a:pt x="10657" y="1"/>
                </a:moveTo>
                <a:cubicBezTo>
                  <a:pt x="5482" y="1"/>
                  <a:pt x="1229" y="4371"/>
                  <a:pt x="2698" y="11301"/>
                </a:cubicBezTo>
                <a:lnTo>
                  <a:pt x="1" y="11404"/>
                </a:lnTo>
                <a:lnTo>
                  <a:pt x="5762" y="15295"/>
                </a:lnTo>
                <a:lnTo>
                  <a:pt x="6899" y="9166"/>
                </a:lnTo>
                <a:lnTo>
                  <a:pt x="4924" y="10543"/>
                </a:lnTo>
                <a:cubicBezTo>
                  <a:pt x="2470" y="5336"/>
                  <a:pt x="6367" y="689"/>
                  <a:pt x="11516" y="689"/>
                </a:cubicBezTo>
                <a:cubicBezTo>
                  <a:pt x="14266" y="689"/>
                  <a:pt x="17374" y="2014"/>
                  <a:pt x="20063" y="5287"/>
                </a:cubicBezTo>
                <a:cubicBezTo>
                  <a:pt x="17311" y="1626"/>
                  <a:pt x="13813" y="1"/>
                  <a:pt x="10657" y="1"/>
                </a:cubicBezTo>
                <a:close/>
              </a:path>
            </a:pathLst>
          </a:custGeom>
          <a:solidFill>
            <a:srgbClr val="4695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8010;p54"/>
          <p:cNvGrpSpPr/>
          <p:nvPr/>
        </p:nvGrpSpPr>
        <p:grpSpPr>
          <a:xfrm>
            <a:off x="1292844" y="3640695"/>
            <a:ext cx="318930" cy="303359"/>
            <a:chOff x="-6690625" y="3631325"/>
            <a:chExt cx="307225" cy="292225"/>
          </a:xfrm>
        </p:grpSpPr>
        <p:sp>
          <p:nvSpPr>
            <p:cNvPr id="5" name="Google Shape;8011;p54"/>
            <p:cNvSpPr/>
            <p:nvPr/>
          </p:nvSpPr>
          <p:spPr>
            <a:xfrm>
              <a:off x="-6690625" y="3631325"/>
              <a:ext cx="222925" cy="292225"/>
            </a:xfrm>
            <a:custGeom>
              <a:avLst/>
              <a:gdLst/>
              <a:ahLst/>
              <a:cxnLst/>
              <a:rect l="l" t="t" r="r" b="b"/>
              <a:pathLst>
                <a:path w="8917" h="11689" extrusionOk="0">
                  <a:moveTo>
                    <a:pt x="5861" y="2773"/>
                  </a:moveTo>
                  <a:cubicBezTo>
                    <a:pt x="6270" y="2773"/>
                    <a:pt x="6333" y="3435"/>
                    <a:pt x="5861" y="3435"/>
                  </a:cubicBezTo>
                  <a:lnTo>
                    <a:pt x="3813" y="3435"/>
                  </a:lnTo>
                  <a:cubicBezTo>
                    <a:pt x="3372" y="3435"/>
                    <a:pt x="3340" y="2773"/>
                    <a:pt x="3813" y="2773"/>
                  </a:cubicBezTo>
                  <a:close/>
                  <a:moveTo>
                    <a:pt x="2742" y="0"/>
                  </a:moveTo>
                  <a:lnTo>
                    <a:pt x="2742" y="2395"/>
                  </a:lnTo>
                  <a:cubicBezTo>
                    <a:pt x="2742" y="2584"/>
                    <a:pt x="2584" y="2741"/>
                    <a:pt x="2395" y="2741"/>
                  </a:cubicBezTo>
                  <a:lnTo>
                    <a:pt x="1" y="2741"/>
                  </a:lnTo>
                  <a:lnTo>
                    <a:pt x="1" y="10649"/>
                  </a:lnTo>
                  <a:cubicBezTo>
                    <a:pt x="1" y="11216"/>
                    <a:pt x="473" y="11689"/>
                    <a:pt x="1009" y="11689"/>
                  </a:cubicBezTo>
                  <a:lnTo>
                    <a:pt x="7909" y="11689"/>
                  </a:lnTo>
                  <a:cubicBezTo>
                    <a:pt x="8444" y="11689"/>
                    <a:pt x="8917" y="11248"/>
                    <a:pt x="8917" y="10649"/>
                  </a:cubicBezTo>
                  <a:lnTo>
                    <a:pt x="8917" y="7751"/>
                  </a:lnTo>
                  <a:lnTo>
                    <a:pt x="6491" y="10177"/>
                  </a:lnTo>
                  <a:cubicBezTo>
                    <a:pt x="6491" y="10271"/>
                    <a:pt x="6428" y="10303"/>
                    <a:pt x="6365" y="10303"/>
                  </a:cubicBezTo>
                  <a:lnTo>
                    <a:pt x="4317" y="10901"/>
                  </a:lnTo>
                  <a:cubicBezTo>
                    <a:pt x="4198" y="10938"/>
                    <a:pt x="4080" y="10955"/>
                    <a:pt x="3967" y="10955"/>
                  </a:cubicBezTo>
                  <a:cubicBezTo>
                    <a:pt x="3209" y="10955"/>
                    <a:pt x="2625" y="10192"/>
                    <a:pt x="2899" y="9452"/>
                  </a:cubicBezTo>
                  <a:lnTo>
                    <a:pt x="3057" y="8979"/>
                  </a:lnTo>
                  <a:lnTo>
                    <a:pt x="1765" y="8979"/>
                  </a:lnTo>
                  <a:cubicBezTo>
                    <a:pt x="1324" y="8979"/>
                    <a:pt x="1293" y="8255"/>
                    <a:pt x="1765" y="8255"/>
                  </a:cubicBezTo>
                  <a:lnTo>
                    <a:pt x="3277" y="8255"/>
                  </a:lnTo>
                  <a:lnTo>
                    <a:pt x="3529" y="7593"/>
                  </a:lnTo>
                  <a:lnTo>
                    <a:pt x="1797" y="7593"/>
                  </a:lnTo>
                  <a:cubicBezTo>
                    <a:pt x="1356" y="7593"/>
                    <a:pt x="1324" y="6869"/>
                    <a:pt x="1797" y="6869"/>
                  </a:cubicBezTo>
                  <a:lnTo>
                    <a:pt x="4034" y="6869"/>
                  </a:lnTo>
                  <a:lnTo>
                    <a:pt x="4695" y="6207"/>
                  </a:lnTo>
                  <a:lnTo>
                    <a:pt x="1765" y="6207"/>
                  </a:lnTo>
                  <a:cubicBezTo>
                    <a:pt x="1324" y="6207"/>
                    <a:pt x="1293" y="5514"/>
                    <a:pt x="1765" y="5514"/>
                  </a:cubicBezTo>
                  <a:lnTo>
                    <a:pt x="5388" y="5514"/>
                  </a:lnTo>
                  <a:lnTo>
                    <a:pt x="6050" y="4821"/>
                  </a:lnTo>
                  <a:lnTo>
                    <a:pt x="1734" y="4821"/>
                  </a:lnTo>
                  <a:cubicBezTo>
                    <a:pt x="1293" y="4821"/>
                    <a:pt x="1261" y="4128"/>
                    <a:pt x="1734" y="4128"/>
                  </a:cubicBezTo>
                  <a:lnTo>
                    <a:pt x="6711" y="4128"/>
                  </a:lnTo>
                  <a:cubicBezTo>
                    <a:pt x="6963" y="3876"/>
                    <a:pt x="8696" y="2080"/>
                    <a:pt x="8917" y="1891"/>
                  </a:cubicBezTo>
                  <a:lnTo>
                    <a:pt x="8917" y="1009"/>
                  </a:lnTo>
                  <a:cubicBezTo>
                    <a:pt x="8917" y="473"/>
                    <a:pt x="8507" y="0"/>
                    <a:pt x="79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012;p54"/>
            <p:cNvSpPr/>
            <p:nvPr/>
          </p:nvSpPr>
          <p:spPr>
            <a:xfrm>
              <a:off x="-6604350" y="3832175"/>
              <a:ext cx="58675" cy="56550"/>
            </a:xfrm>
            <a:custGeom>
              <a:avLst/>
              <a:gdLst/>
              <a:ahLst/>
              <a:cxnLst/>
              <a:rect l="l" t="t" r="r" b="b"/>
              <a:pathLst>
                <a:path w="2347" h="2262" extrusionOk="0">
                  <a:moveTo>
                    <a:pt x="614" y="0"/>
                  </a:moveTo>
                  <a:lnTo>
                    <a:pt x="110" y="1607"/>
                  </a:lnTo>
                  <a:cubicBezTo>
                    <a:pt x="1" y="1934"/>
                    <a:pt x="222" y="2262"/>
                    <a:pt x="550" y="2262"/>
                  </a:cubicBezTo>
                  <a:cubicBezTo>
                    <a:pt x="600" y="2262"/>
                    <a:pt x="654" y="2254"/>
                    <a:pt x="709" y="2237"/>
                  </a:cubicBezTo>
                  <a:lnTo>
                    <a:pt x="2347" y="1701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013;p54"/>
            <p:cNvSpPr/>
            <p:nvPr/>
          </p:nvSpPr>
          <p:spPr>
            <a:xfrm>
              <a:off x="-6470875" y="3684775"/>
              <a:ext cx="87475" cy="71800"/>
            </a:xfrm>
            <a:custGeom>
              <a:avLst/>
              <a:gdLst/>
              <a:ahLst/>
              <a:cxnLst/>
              <a:rect l="l" t="t" r="r" b="b"/>
              <a:pathLst>
                <a:path w="3499" h="2872" extrusionOk="0">
                  <a:moveTo>
                    <a:pt x="1479" y="1"/>
                  </a:moveTo>
                  <a:cubicBezTo>
                    <a:pt x="1176" y="1"/>
                    <a:pt x="868" y="114"/>
                    <a:pt x="599" y="383"/>
                  </a:cubicBezTo>
                  <a:lnTo>
                    <a:pt x="1" y="950"/>
                  </a:lnTo>
                  <a:lnTo>
                    <a:pt x="1954" y="2872"/>
                  </a:lnTo>
                  <a:lnTo>
                    <a:pt x="2521" y="2305"/>
                  </a:lnTo>
                  <a:cubicBezTo>
                    <a:pt x="3498" y="1352"/>
                    <a:pt x="2524" y="1"/>
                    <a:pt x="14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014;p54"/>
            <p:cNvSpPr/>
            <p:nvPr/>
          </p:nvSpPr>
          <p:spPr>
            <a:xfrm>
              <a:off x="-6578775" y="3721900"/>
              <a:ext cx="143375" cy="143375"/>
            </a:xfrm>
            <a:custGeom>
              <a:avLst/>
              <a:gdLst/>
              <a:ahLst/>
              <a:cxnLst/>
              <a:rect l="l" t="t" r="r" b="b"/>
              <a:pathLst>
                <a:path w="5735" h="5735" extrusionOk="0">
                  <a:moveTo>
                    <a:pt x="3813" y="1"/>
                  </a:moveTo>
                  <a:lnTo>
                    <a:pt x="1" y="3813"/>
                  </a:lnTo>
                  <a:lnTo>
                    <a:pt x="1922" y="5734"/>
                  </a:lnTo>
                  <a:lnTo>
                    <a:pt x="4474" y="3183"/>
                  </a:lnTo>
                  <a:lnTo>
                    <a:pt x="5734" y="1922"/>
                  </a:lnTo>
                  <a:lnTo>
                    <a:pt x="381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015;p54"/>
            <p:cNvSpPr/>
            <p:nvPr/>
          </p:nvSpPr>
          <p:spPr>
            <a:xfrm>
              <a:off x="-6685100" y="3636850"/>
              <a:ext cx="47275" cy="46475"/>
            </a:xfrm>
            <a:custGeom>
              <a:avLst/>
              <a:gdLst/>
              <a:ahLst/>
              <a:cxnLst/>
              <a:rect l="l" t="t" r="r" b="b"/>
              <a:pathLst>
                <a:path w="1891" h="1859" extrusionOk="0">
                  <a:moveTo>
                    <a:pt x="1891" y="0"/>
                  </a:moveTo>
                  <a:lnTo>
                    <a:pt x="0" y="1859"/>
                  </a:lnTo>
                  <a:lnTo>
                    <a:pt x="1891" y="1859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412;p44"/>
          <p:cNvSpPr>
            <a:spLocks noChangeAspect="1"/>
          </p:cNvSpPr>
          <p:nvPr/>
        </p:nvSpPr>
        <p:spPr>
          <a:xfrm rot="6676415" flipV="1">
            <a:off x="3654398" y="1601567"/>
            <a:ext cx="2264126" cy="1857249"/>
          </a:xfrm>
          <a:custGeom>
            <a:avLst/>
            <a:gdLst/>
            <a:ahLst/>
            <a:cxnLst/>
            <a:rect l="l" t="t" r="r" b="b"/>
            <a:pathLst>
              <a:path w="20063" h="15295" extrusionOk="0">
                <a:moveTo>
                  <a:pt x="10657" y="1"/>
                </a:moveTo>
                <a:cubicBezTo>
                  <a:pt x="5482" y="1"/>
                  <a:pt x="1229" y="4371"/>
                  <a:pt x="2698" y="11301"/>
                </a:cubicBezTo>
                <a:lnTo>
                  <a:pt x="1" y="11404"/>
                </a:lnTo>
                <a:lnTo>
                  <a:pt x="5762" y="15295"/>
                </a:lnTo>
                <a:lnTo>
                  <a:pt x="6899" y="9166"/>
                </a:lnTo>
                <a:lnTo>
                  <a:pt x="4924" y="10543"/>
                </a:lnTo>
                <a:cubicBezTo>
                  <a:pt x="2470" y="5336"/>
                  <a:pt x="6367" y="689"/>
                  <a:pt x="11516" y="689"/>
                </a:cubicBezTo>
                <a:cubicBezTo>
                  <a:pt x="14266" y="689"/>
                  <a:pt x="17374" y="2014"/>
                  <a:pt x="20063" y="5287"/>
                </a:cubicBezTo>
                <a:cubicBezTo>
                  <a:pt x="17311" y="1626"/>
                  <a:pt x="13813" y="1"/>
                  <a:pt x="10657" y="1"/>
                </a:cubicBezTo>
                <a:close/>
              </a:path>
            </a:pathLst>
          </a:custGeom>
          <a:solidFill>
            <a:srgbClr val="67CB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412;p44"/>
          <p:cNvSpPr>
            <a:spLocks noChangeAspect="1"/>
          </p:cNvSpPr>
          <p:nvPr/>
        </p:nvSpPr>
        <p:spPr>
          <a:xfrm rot="7429696" flipV="1">
            <a:off x="5686268" y="524105"/>
            <a:ext cx="2885304" cy="2348589"/>
          </a:xfrm>
          <a:custGeom>
            <a:avLst/>
            <a:gdLst/>
            <a:ahLst/>
            <a:cxnLst/>
            <a:rect l="l" t="t" r="r" b="b"/>
            <a:pathLst>
              <a:path w="20063" h="15295" extrusionOk="0">
                <a:moveTo>
                  <a:pt x="10657" y="1"/>
                </a:moveTo>
                <a:cubicBezTo>
                  <a:pt x="5482" y="1"/>
                  <a:pt x="1229" y="4371"/>
                  <a:pt x="2698" y="11301"/>
                </a:cubicBezTo>
                <a:lnTo>
                  <a:pt x="1" y="11404"/>
                </a:lnTo>
                <a:lnTo>
                  <a:pt x="5762" y="15295"/>
                </a:lnTo>
                <a:lnTo>
                  <a:pt x="6899" y="9166"/>
                </a:lnTo>
                <a:lnTo>
                  <a:pt x="4924" y="10543"/>
                </a:lnTo>
                <a:cubicBezTo>
                  <a:pt x="2470" y="5336"/>
                  <a:pt x="6367" y="689"/>
                  <a:pt x="11516" y="689"/>
                </a:cubicBezTo>
                <a:cubicBezTo>
                  <a:pt x="14266" y="689"/>
                  <a:pt x="17374" y="2014"/>
                  <a:pt x="20063" y="5287"/>
                </a:cubicBezTo>
                <a:cubicBezTo>
                  <a:pt x="17311" y="1626"/>
                  <a:pt x="13813" y="1"/>
                  <a:pt x="10657" y="1"/>
                </a:cubicBezTo>
                <a:close/>
              </a:path>
            </a:pathLst>
          </a:custGeom>
          <a:solidFill>
            <a:srgbClr val="45B2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3" name="Diagrama 12"/>
          <p:cNvGraphicFramePr/>
          <p:nvPr>
            <p:extLst/>
          </p:nvPr>
        </p:nvGraphicFramePr>
        <p:xfrm>
          <a:off x="747252" y="719666"/>
          <a:ext cx="10606548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12723" y="4276725"/>
            <a:ext cx="1828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dirty="0" smtClean="0">
                <a:latin typeface="+mj-lt"/>
              </a:rPr>
              <a:t>- Dokumentų valdymas organizuojamas</a:t>
            </a:r>
            <a:r>
              <a:rPr lang="it-IT" sz="1200" dirty="0" smtClean="0">
                <a:latin typeface="+mj-lt"/>
              </a:rPr>
              <a:t> </a:t>
            </a:r>
            <a:r>
              <a:rPr lang="it-IT" sz="1200" dirty="0">
                <a:latin typeface="+mj-lt"/>
              </a:rPr>
              <a:t>popieriniame formate</a:t>
            </a:r>
          </a:p>
          <a:p>
            <a:r>
              <a:rPr lang="lt-LT" sz="1200" dirty="0" smtClean="0">
                <a:latin typeface="+mj-lt"/>
              </a:rPr>
              <a:t>- Rengiami ir keičiamasi </a:t>
            </a:r>
            <a:r>
              <a:rPr lang="lt-LT" sz="1200" dirty="0">
                <a:latin typeface="+mj-lt"/>
              </a:rPr>
              <a:t>tik popieriniais </a:t>
            </a:r>
            <a:r>
              <a:rPr lang="lt-LT" sz="1200" dirty="0" smtClean="0">
                <a:latin typeface="+mj-lt"/>
              </a:rPr>
              <a:t>dokumentais</a:t>
            </a:r>
            <a:endParaRPr lang="lt-LT" sz="12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69645" y="3694677"/>
            <a:ext cx="18268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dirty="0" smtClean="0">
                <a:latin typeface="+mj-lt"/>
              </a:rPr>
              <a:t>- Dokumentų valdymas organizuojamas</a:t>
            </a:r>
            <a:r>
              <a:rPr lang="it-IT" sz="1200" dirty="0" smtClean="0">
                <a:latin typeface="+mj-lt"/>
              </a:rPr>
              <a:t> </a:t>
            </a:r>
            <a:r>
              <a:rPr lang="it-IT" sz="1200" dirty="0">
                <a:latin typeface="+mj-lt"/>
              </a:rPr>
              <a:t>popieriniame </a:t>
            </a:r>
            <a:r>
              <a:rPr lang="it-IT" sz="1200" dirty="0" smtClean="0">
                <a:latin typeface="+mj-lt"/>
              </a:rPr>
              <a:t>formate</a:t>
            </a:r>
            <a:r>
              <a:rPr lang="lt-LT" sz="1200" dirty="0" smtClean="0">
                <a:latin typeface="+mj-lt"/>
              </a:rPr>
              <a:t>, arba dokumentų registravimo, paskirstymo sistemomis</a:t>
            </a:r>
            <a:endParaRPr lang="it-IT" sz="1200" dirty="0">
              <a:latin typeface="+mj-lt"/>
            </a:endParaRPr>
          </a:p>
          <a:p>
            <a:r>
              <a:rPr lang="lt-LT" sz="1200" dirty="0" smtClean="0">
                <a:latin typeface="+mj-lt"/>
              </a:rPr>
              <a:t>- Rengiami popieriniai dokumentai</a:t>
            </a:r>
          </a:p>
          <a:p>
            <a:r>
              <a:rPr lang="lt-LT" sz="1200" dirty="0" smtClean="0">
                <a:latin typeface="+mj-lt"/>
              </a:rPr>
              <a:t>- Keičiamasi popieriniais dokumentais, arba suskaitmenintais jų atvaizdais.</a:t>
            </a:r>
            <a:endParaRPr lang="lt-LT" sz="12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24588" y="3172915"/>
            <a:ext cx="18268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dirty="0" smtClean="0">
                <a:latin typeface="+mj-lt"/>
              </a:rPr>
              <a:t>- Dokumentų valdymas organizuojamas</a:t>
            </a:r>
            <a:r>
              <a:rPr lang="it-IT" sz="1200" dirty="0" smtClean="0">
                <a:latin typeface="+mj-lt"/>
              </a:rPr>
              <a:t> </a:t>
            </a:r>
            <a:r>
              <a:rPr lang="lt-LT" sz="1200" dirty="0" smtClean="0">
                <a:latin typeface="+mj-lt"/>
              </a:rPr>
              <a:t>naudojant pažangias dokumentų valdymo sistemas.</a:t>
            </a:r>
            <a:endParaRPr lang="it-IT" sz="1200" dirty="0">
              <a:latin typeface="+mj-lt"/>
            </a:endParaRPr>
          </a:p>
          <a:p>
            <a:r>
              <a:rPr lang="lt-LT" sz="1200" dirty="0" smtClean="0">
                <a:latin typeface="+mj-lt"/>
              </a:rPr>
              <a:t>- Rengiami ir keičiamasi elektroniniais dokumentais.</a:t>
            </a:r>
          </a:p>
          <a:p>
            <a:r>
              <a:rPr lang="lt-LT" sz="1200" dirty="0" smtClean="0">
                <a:latin typeface="+mj-lt"/>
              </a:rPr>
              <a:t>- Dalies dokumentų atsisakoma, kai kurias funkcijas realizavus IS priemonėmis.</a:t>
            </a:r>
            <a:endParaRPr lang="lt-LT" sz="12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11722" y="2567040"/>
            <a:ext cx="18268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dirty="0" smtClean="0">
                <a:latin typeface="+mj-lt"/>
              </a:rPr>
              <a:t>- Dalis funkcijų atliekama fiksuojant atliktus veiksmus ir priimtus sprendimus IS įrašų forma.</a:t>
            </a:r>
          </a:p>
          <a:p>
            <a:r>
              <a:rPr lang="lt-LT" sz="1200" dirty="0" smtClean="0">
                <a:latin typeface="+mj-lt"/>
              </a:rPr>
              <a:t>- Optimizuojami dokumentų valdymo procesai.</a:t>
            </a:r>
          </a:p>
          <a:p>
            <a:r>
              <a:rPr lang="lt-LT" sz="1200" dirty="0" smtClean="0">
                <a:latin typeface="+mj-lt"/>
              </a:rPr>
              <a:t>- Keičiamasi elektroniniais dokumentais arba įrašais (turiniu)</a:t>
            </a:r>
            <a:endParaRPr lang="lt-LT" sz="1200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73801" y="2005062"/>
            <a:ext cx="18268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dirty="0" smtClean="0">
                <a:latin typeface="+mj-lt"/>
              </a:rPr>
              <a:t>- Įgyvendinami duomenų </a:t>
            </a:r>
            <a:r>
              <a:rPr lang="lt-LT" sz="1200" dirty="0" err="1" smtClean="0">
                <a:latin typeface="+mj-lt"/>
              </a:rPr>
              <a:t>interoperabilumo</a:t>
            </a:r>
            <a:r>
              <a:rPr lang="lt-LT" sz="1200" dirty="0" smtClean="0">
                <a:latin typeface="+mj-lt"/>
              </a:rPr>
              <a:t> principai.</a:t>
            </a:r>
          </a:p>
          <a:p>
            <a:r>
              <a:rPr lang="lt-LT" sz="1200" dirty="0" smtClean="0">
                <a:latin typeface="+mj-lt"/>
              </a:rPr>
              <a:t>- Dokumentų valdymas automatizuojamas, atsisakoma perteklinių funkcijų.</a:t>
            </a:r>
          </a:p>
          <a:p>
            <a:r>
              <a:rPr lang="lt-LT" sz="1200" dirty="0" smtClean="0">
                <a:latin typeface="+mj-lt"/>
              </a:rPr>
              <a:t>- Plačiai taikomas turinio </a:t>
            </a:r>
            <a:r>
              <a:rPr lang="lt-LT" sz="1200" dirty="0" err="1" smtClean="0">
                <a:latin typeface="+mj-lt"/>
              </a:rPr>
              <a:t>perpanaudojimas</a:t>
            </a:r>
            <a:r>
              <a:rPr lang="lt-LT" sz="1200" dirty="0" smtClean="0">
                <a:latin typeface="+mj-lt"/>
              </a:rPr>
              <a:t>.</a:t>
            </a:r>
            <a:endParaRPr lang="lt-LT" sz="1200" dirty="0">
              <a:latin typeface="+mj-lt"/>
            </a:endParaRPr>
          </a:p>
        </p:txBody>
      </p:sp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n w="9525">
                  <a:noFill/>
                </a:ln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Dokumentų valdymo</a:t>
            </a:r>
            <a:br>
              <a:rPr lang="lt-LT" dirty="0" smtClean="0">
                <a:ln w="9525">
                  <a:noFill/>
                </a:ln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</a:br>
            <a:r>
              <a:rPr lang="lt-LT" dirty="0" smtClean="0">
                <a:ln w="9525">
                  <a:noFill/>
                </a:ln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brandos lygiai</a:t>
            </a:r>
            <a:endParaRPr lang="lt-LT" dirty="0">
              <a:ln w="9525">
                <a:noFill/>
              </a:ln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7968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Popierizmas, techninis darbas</a:t>
            </a:r>
            <a:endParaRPr lang="lt-LT" dirty="0"/>
          </a:p>
        </p:txBody>
      </p:sp>
      <p:pic>
        <p:nvPicPr>
          <p:cNvPr id="5" name="Picture 2" descr="https://461200-1444427-raikfcquaxqncofqfm.stackpathdns.com/wp-content/uploads/2020/08/paperwor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3" t="4520" r="18465" b="17092"/>
          <a:stretch/>
        </p:blipFill>
        <p:spPr bwMode="auto">
          <a:xfrm>
            <a:off x="622998" y="1728316"/>
            <a:ext cx="5566787" cy="410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tačiakampis 5"/>
          <p:cNvSpPr/>
          <p:nvPr/>
        </p:nvSpPr>
        <p:spPr>
          <a:xfrm>
            <a:off x="2196165" y="1690688"/>
            <a:ext cx="3993620" cy="415685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300316" y="1785432"/>
            <a:ext cx="5676481" cy="4203154"/>
          </a:xfrm>
        </p:spPr>
        <p:txBody>
          <a:bodyPr>
            <a:normAutofit fontScale="92500" lnSpcReduction="20000"/>
          </a:bodyPr>
          <a:lstStyle/>
          <a:p>
            <a:r>
              <a:rPr lang="lt-LT" dirty="0" smtClean="0"/>
              <a:t>Pirmenybė informacijos valdymui vietoje dokumentų;</a:t>
            </a:r>
          </a:p>
          <a:p>
            <a:r>
              <a:rPr lang="lt-LT" dirty="0" smtClean="0"/>
              <a:t>Gauti popieriniai </a:t>
            </a:r>
            <a:r>
              <a:rPr lang="lt-LT" dirty="0"/>
              <a:t>d</a:t>
            </a:r>
            <a:r>
              <a:rPr lang="lt-LT" dirty="0" smtClean="0"/>
              <a:t>okumentai skaitmeninami;</a:t>
            </a:r>
          </a:p>
          <a:p>
            <a:r>
              <a:rPr lang="lt-LT" dirty="0" smtClean="0"/>
              <a:t>Rengiami el. dokumentai arba įrašai;</a:t>
            </a:r>
          </a:p>
          <a:p>
            <a:r>
              <a:rPr lang="lt-LT" dirty="0" smtClean="0"/>
              <a:t>Automatizuotas dokumentų tvirtinimas vietoje pasirašymo;</a:t>
            </a:r>
          </a:p>
          <a:p>
            <a:r>
              <a:rPr lang="lt-LT" dirty="0" smtClean="0"/>
              <a:t>Automatizuoti dokumentų registravimo, paskirstymo, klasifikavimo procesai;</a:t>
            </a:r>
          </a:p>
          <a:p>
            <a:r>
              <a:rPr lang="lt-LT" dirty="0" smtClean="0"/>
              <a:t>Automatizuotas užduočių paskirstymas, valdymas, kontrolė.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88071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Lankstus ir efektyvus darbo organizavimas</a:t>
            </a:r>
            <a:endParaRPr lang="lt-LT" dirty="0"/>
          </a:p>
        </p:txBody>
      </p:sp>
      <p:pic>
        <p:nvPicPr>
          <p:cNvPr id="2050" name="Picture 2" descr="https://media.bizj.us/view/img/11695342/7-10-remote-work-benefits-from-document-management-software*750xx1191-670-75-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7" r="11311"/>
          <a:stretch/>
        </p:blipFill>
        <p:spPr bwMode="auto">
          <a:xfrm>
            <a:off x="422031" y="1764101"/>
            <a:ext cx="5828044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tačiakampis 5"/>
          <p:cNvSpPr/>
          <p:nvPr/>
        </p:nvSpPr>
        <p:spPr>
          <a:xfrm>
            <a:off x="2256455" y="1744986"/>
            <a:ext cx="3993620" cy="415685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169688" y="1785432"/>
            <a:ext cx="5807109" cy="4203154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lt-LT" sz="2600" dirty="0"/>
              <a:t>DBSIS pritaikytas kompiuteriams ir išmaniesiems įrenginiams (planšetėms, mob. telefonams);</a:t>
            </a:r>
          </a:p>
          <a:p>
            <a:pPr>
              <a:lnSpc>
                <a:spcPct val="70000"/>
              </a:lnSpc>
            </a:pPr>
            <a:r>
              <a:rPr lang="lt-LT" sz="2600" dirty="0"/>
              <a:t>Pavadavimų, įgaliojimų valdymas;</a:t>
            </a:r>
          </a:p>
          <a:p>
            <a:pPr>
              <a:lnSpc>
                <a:spcPct val="70000"/>
              </a:lnSpc>
            </a:pPr>
            <a:r>
              <a:rPr lang="lt-LT" sz="2600" dirty="0"/>
              <a:t>Saugūs ir patikimi prisijungimo būdai;</a:t>
            </a:r>
          </a:p>
          <a:p>
            <a:pPr>
              <a:lnSpc>
                <a:spcPct val="70000"/>
              </a:lnSpc>
            </a:pPr>
            <a:r>
              <a:rPr lang="lt-LT" sz="2600" dirty="0"/>
              <a:t>Alternatyvūs dokumentų pasirašymo būdai, tvirtinimas el. spaudais;</a:t>
            </a:r>
          </a:p>
          <a:p>
            <a:pPr>
              <a:lnSpc>
                <a:spcPct val="70000"/>
              </a:lnSpc>
            </a:pPr>
            <a:r>
              <a:rPr lang="lt-LT" sz="2600" dirty="0"/>
              <a:t>Veiklos stebėsena įvairiais pjūviais, galimybė lyginti veiklos rodiklius;</a:t>
            </a:r>
          </a:p>
          <a:p>
            <a:pPr>
              <a:lnSpc>
                <a:spcPct val="70000"/>
              </a:lnSpc>
            </a:pPr>
            <a:r>
              <a:rPr lang="lt-LT" sz="2600" dirty="0"/>
              <a:t>Nuo techninio darbo „išlaisvintų“ darbuotojų </a:t>
            </a:r>
            <a:r>
              <a:rPr lang="lt-LT" sz="2600" dirty="0" err="1"/>
              <a:t>pajėgumai</a:t>
            </a:r>
            <a:r>
              <a:rPr lang="lt-LT" sz="2600" dirty="0"/>
              <a:t> nukreipiami kitoms veikloms.</a:t>
            </a:r>
          </a:p>
        </p:txBody>
      </p:sp>
    </p:spTree>
    <p:extLst>
      <p:ext uri="{BB962C8B-B14F-4D97-AF65-F5344CB8AC3E}">
        <p14:creationId xmlns:p14="http://schemas.microsoft.com/office/powerpoint/2010/main" val="283288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ur Ways To Cultivate Synergy In Your Compan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06" y="1846012"/>
            <a:ext cx="5617044" cy="374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Tarpinstitucinis</a:t>
            </a:r>
            <a:r>
              <a:rPr lang="lt-LT" dirty="0" smtClean="0"/>
              <a:t> bendradarbiavimas</a:t>
            </a:r>
            <a:endParaRPr lang="lt-LT" dirty="0"/>
          </a:p>
        </p:txBody>
      </p:sp>
      <p:sp>
        <p:nvSpPr>
          <p:cNvPr id="6" name="Stačiakampis 5"/>
          <p:cNvSpPr/>
          <p:nvPr/>
        </p:nvSpPr>
        <p:spPr>
          <a:xfrm>
            <a:off x="2201030" y="1591053"/>
            <a:ext cx="3993620" cy="415685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300316" y="1785432"/>
            <a:ext cx="5676481" cy="4203154"/>
          </a:xfrm>
        </p:spPr>
        <p:txBody>
          <a:bodyPr>
            <a:normAutofit fontScale="92500" lnSpcReduction="10000"/>
          </a:bodyPr>
          <a:lstStyle/>
          <a:p>
            <a:r>
              <a:rPr lang="lt-LT" dirty="0" smtClean="0"/>
              <a:t>Automatizuoti </a:t>
            </a:r>
            <a:r>
              <a:rPr lang="lt-LT" dirty="0" err="1" smtClean="0"/>
              <a:t>tarpinstituciniai</a:t>
            </a:r>
            <a:r>
              <a:rPr lang="lt-LT" dirty="0" smtClean="0"/>
              <a:t> procesai, eliminuota techninio darbo sąlygota delsa;</a:t>
            </a:r>
          </a:p>
          <a:p>
            <a:r>
              <a:rPr lang="lt-LT" dirty="0" smtClean="0"/>
              <a:t>Galimybė bendradarbiauti keičiantis užduotimis ir informacija, o ne raštais;</a:t>
            </a:r>
          </a:p>
          <a:p>
            <a:r>
              <a:rPr lang="lt-LT" dirty="0" smtClean="0"/>
              <a:t>Universali integracinė sąsaja leidžianti prie DBSIS prijungti bet kokią informacinę sistemą/registrą;</a:t>
            </a:r>
          </a:p>
          <a:p>
            <a:r>
              <a:rPr lang="lt-LT" dirty="0" smtClean="0"/>
              <a:t>Gerosios patirties sklaida, racionaliausių/produktyviausių procedūrų diegimas.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7644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Viena sistema – vienas paslaugų teikėjas</a:t>
            </a: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0" t="-114" r="21183" b="23704"/>
          <a:stretch/>
        </p:blipFill>
        <p:spPr>
          <a:xfrm>
            <a:off x="569406" y="1839727"/>
            <a:ext cx="5526594" cy="3903390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3" t="33313" r="35309" b="26115"/>
          <a:stretch/>
        </p:blipFill>
        <p:spPr>
          <a:xfrm>
            <a:off x="1775208" y="2681207"/>
            <a:ext cx="3114989" cy="2411604"/>
          </a:xfrm>
          <a:prstGeom prst="rect">
            <a:avLst/>
          </a:prstGeom>
        </p:spPr>
      </p:pic>
      <p:sp>
        <p:nvSpPr>
          <p:cNvPr id="6" name="Stačiakampis 5"/>
          <p:cNvSpPr/>
          <p:nvPr/>
        </p:nvSpPr>
        <p:spPr>
          <a:xfrm>
            <a:off x="2102379" y="1586264"/>
            <a:ext cx="3993620" cy="415685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300316" y="1785432"/>
            <a:ext cx="5676481" cy="4203154"/>
          </a:xfrm>
        </p:spPr>
        <p:txBody>
          <a:bodyPr>
            <a:normAutofit fontScale="92500"/>
          </a:bodyPr>
          <a:lstStyle/>
          <a:p>
            <a:r>
              <a:rPr lang="lt-LT" dirty="0" smtClean="0"/>
              <a:t>Nėra išlaidų atskirų sistemų įsigijimui, palaikymui, modernizavimui;</a:t>
            </a:r>
          </a:p>
          <a:p>
            <a:r>
              <a:rPr lang="lt-LT" dirty="0" smtClean="0"/>
              <a:t>Centralizuotas laiko žymų, pašto paslaugų (per e.pristatymo sistemą) įsigijimas;</a:t>
            </a:r>
          </a:p>
          <a:p>
            <a:r>
              <a:rPr lang="lt-LT" dirty="0" smtClean="0"/>
              <a:t>Stiprus kompetencijų ir pagalbos centras;</a:t>
            </a:r>
          </a:p>
          <a:p>
            <a:r>
              <a:rPr lang="lt-LT" dirty="0" smtClean="0"/>
              <a:t>Centralizuota plėtra – atsižvelgiant ne į individualius, o globalius poreikius.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77845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10338</TotalTime>
  <Words>787</Words>
  <Application>Microsoft Office PowerPoint</Application>
  <PresentationFormat>Plačiaekranė</PresentationFormat>
  <Paragraphs>123</Paragraphs>
  <Slides>11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7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11</vt:i4>
      </vt:variant>
    </vt:vector>
  </HeadingPairs>
  <TitlesOfParts>
    <vt:vector size="19" baseType="lpstr">
      <vt:lpstr>Arial</vt:lpstr>
      <vt:lpstr>Barlow Semi Condensed</vt:lpstr>
      <vt:lpstr>Calibri</vt:lpstr>
      <vt:lpstr>Calibri Light</vt:lpstr>
      <vt:lpstr>Century Gothic</vt:lpstr>
      <vt:lpstr>Segoe UI</vt:lpstr>
      <vt:lpstr>Segoe UI Light</vt:lpstr>
      <vt:lpstr>„Office“ tema</vt:lpstr>
      <vt:lpstr>Dokumentų valdymo bendroji informacinė sistema (DBSIS)</vt:lpstr>
      <vt:lpstr>Projektas</vt:lpstr>
      <vt:lpstr>„PowerPoint“ pateiktis</vt:lpstr>
      <vt:lpstr>Kur esame? Kur norime būti?</vt:lpstr>
      <vt:lpstr>Dokumentų valdymo brandos lygiai</vt:lpstr>
      <vt:lpstr>Popierizmas, techninis darbas</vt:lpstr>
      <vt:lpstr>Lankstus ir efektyvus darbo organizavimas</vt:lpstr>
      <vt:lpstr>Tarpinstitucinis bendradarbiavimas</vt:lpstr>
      <vt:lpstr>Viena sistema – vienas paslaugų teikėjas</vt:lpstr>
      <vt:lpstr>DBSIS projekto įgyvendinimo grafikas</vt:lpstr>
      <vt:lpstr>Dėkoju už dėmesį!</vt:lpstr>
    </vt:vector>
  </TitlesOfParts>
  <Company>IRD prie VRM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Gediminas Dagys</dc:creator>
  <cp:lastModifiedBy>Gediminas Dagys</cp:lastModifiedBy>
  <cp:revision>116</cp:revision>
  <dcterms:created xsi:type="dcterms:W3CDTF">2019-01-31T06:19:23Z</dcterms:created>
  <dcterms:modified xsi:type="dcterms:W3CDTF">2021-11-08T13:28:50Z</dcterms:modified>
</cp:coreProperties>
</file>