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0" r:id="rId2"/>
    <p:sldId id="305" r:id="rId3"/>
    <p:sldId id="313" r:id="rId4"/>
    <p:sldId id="314" r:id="rId5"/>
    <p:sldId id="315" r:id="rId6"/>
    <p:sldId id="316" r:id="rId7"/>
    <p:sldId id="318" r:id="rId8"/>
    <p:sldId id="317" r:id="rId9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A6A"/>
    <a:srgbClr val="67CBE5"/>
    <a:srgbClr val="FFFFFF"/>
    <a:srgbClr val="4779BC"/>
    <a:srgbClr val="3FC4F0"/>
    <a:srgbClr val="45B2E4"/>
    <a:srgbClr val="4695CF"/>
    <a:srgbClr val="1F70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83230453879432"/>
          <c:y val="9.9460379537964674E-2"/>
          <c:w val="0.71804633543168395"/>
          <c:h val="0.72755702395239974"/>
        </c:manualLayout>
      </c:layout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Kiekis</c:v>
                </c:pt>
              </c:strCache>
            </c:strRef>
          </c:tx>
          <c:spPr>
            <a:ln w="50800"/>
          </c:spPr>
          <c:dPt>
            <c:idx val="0"/>
            <c:bubble3D val="0"/>
            <c:spPr>
              <a:solidFill>
                <a:schemeClr val="accent1"/>
              </a:solidFill>
              <a:ln w="5080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45ABDF"/>
              </a:solidFill>
              <a:ln w="5080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8EDDF6"/>
              </a:solidFill>
              <a:ln w="5080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40C4F0"/>
              </a:solidFill>
              <a:ln w="5080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explosion val="10"/>
            <c:spPr>
              <a:noFill/>
              <a:ln w="19050">
                <a:solidFill>
                  <a:srgbClr val="FF6A6A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0795504265432033"/>
                  <c:y val="0.1243978617294788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 -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600050648346534"/>
                      <c:h val="0.14182113200194019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14318565090713878"/>
                  <c:y val="-0.1128975068229705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 -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8459318927174354"/>
                      <c:h val="0.1458428944988025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6.057854461455861E-2"/>
                  <c:y val="-8.887876125655587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 -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845087609064146"/>
                      <c:h val="0.11385581679757789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4.0272373625220501E-2"/>
                  <c:y val="-0.131655925005431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 -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257101500934263"/>
                      <c:h val="0.1076560726359942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151432593685348"/>
                  <c:y val="-3.88687983904753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 -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eparator> - 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Lapas1!$A$2:$A$6</c:f>
              <c:strCache>
                <c:ptCount val="5"/>
                <c:pt idx="0">
                  <c:v>Turi savo DVS</c:v>
                </c:pt>
                <c:pt idx="1">
                  <c:v>Naudoja kitos įstaigos DVS</c:v>
                </c:pt>
                <c:pt idx="2">
                  <c:v>Naudoja eDVS</c:v>
                </c:pt>
                <c:pt idx="3">
                  <c:v>Nuomoja DVS</c:v>
                </c:pt>
                <c:pt idx="4">
                  <c:v>Neturi DVS</c:v>
                </c:pt>
              </c:strCache>
            </c:strRef>
          </c:cat>
          <c:val>
            <c:numRef>
              <c:f>Lapas1!$B$2:$B$6</c:f>
              <c:numCache>
                <c:formatCode>General</c:formatCode>
                <c:ptCount val="5"/>
                <c:pt idx="0">
                  <c:v>189</c:v>
                </c:pt>
                <c:pt idx="1">
                  <c:v>149</c:v>
                </c:pt>
                <c:pt idx="2">
                  <c:v>19</c:v>
                </c:pt>
                <c:pt idx="3">
                  <c:v>59</c:v>
                </c:pt>
                <c:pt idx="4">
                  <c:v>290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336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0.6427</cdr:x>
      <cdr:y>0.766</cdr:y>
    </cdr:from>
    <cdr:to>
      <cdr:x>0.74292</cdr:x>
      <cdr:y>0.76821</cdr:y>
    </cdr:to>
    <cdr:cxnSp macro="">
      <cdr:nvCxnSpPr>
        <cdr:cNvPr id="6" name="Tiesioji jungtis 5"/>
        <cdr:cNvCxnSpPr/>
      </cdr:nvCxnSpPr>
      <cdr:spPr>
        <a:xfrm xmlns:a="http://schemas.openxmlformats.org/drawingml/2006/main" flipV="1">
          <a:off x="2964262" y="3486778"/>
          <a:ext cx="462224" cy="1004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800" y="748080"/>
            <a:ext cx="6372200" cy="6109920"/>
          </a:xfrm>
          <a:prstGeom prst="rect">
            <a:avLst/>
          </a:prstGeom>
        </p:spPr>
      </p:pic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467544" y="1122363"/>
            <a:ext cx="10894348" cy="2387600"/>
          </a:xfrm>
        </p:spPr>
        <p:txBody>
          <a:bodyPr anchor="b">
            <a:normAutofit/>
          </a:bodyPr>
          <a:lstStyle>
            <a:lvl1pPr algn="l">
              <a:defRPr sz="4800" b="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pavad. stilių</a:t>
            </a:r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467544" y="3602038"/>
            <a:ext cx="10894348" cy="1655762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1F70A8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</a:t>
            </a:r>
            <a:r>
              <a:rPr lang="lt-LT" dirty="0" err="1" smtClean="0"/>
              <a:t>paantrš</a:t>
            </a:r>
            <a:r>
              <a:rPr lang="lt-LT" dirty="0" smtClean="0"/>
              <a:t>. stilių</a:t>
            </a:r>
            <a:endParaRPr lang="lt-LT" dirty="0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>
          <a:xfrm>
            <a:off x="8618692" y="6076134"/>
            <a:ext cx="2743200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1FC78B3C-3C22-4BDA-A789-4A5245973B9F}" type="datetimeFigureOut">
              <a:rPr lang="lt-LT" smtClean="0"/>
              <a:pPr/>
              <a:t>2021-11-08</a:t>
            </a:fld>
            <a:endParaRPr lang="lt-LT" dirty="0"/>
          </a:p>
        </p:txBody>
      </p:sp>
      <p:pic>
        <p:nvPicPr>
          <p:cNvPr id="8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733258"/>
            <a:ext cx="2592288" cy="70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440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/>
          <p:nvPr userDrawn="1"/>
        </p:nvSpPr>
        <p:spPr>
          <a:xfrm>
            <a:off x="0" y="6165304"/>
            <a:ext cx="12192000" cy="692696"/>
          </a:xfrm>
          <a:prstGeom prst="rect">
            <a:avLst/>
          </a:prstGeom>
          <a:gradFill flip="none" rotWithShape="1">
            <a:gsLst>
              <a:gs pos="0">
                <a:srgbClr val="4778BB"/>
              </a:gs>
              <a:gs pos="100000">
                <a:srgbClr val="3FC4F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rgbClr val="1F70A8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pavad. stilių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03154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351D531-E0EB-4A8D-8C43-A6BE847CC2B8}" type="slidenum">
              <a:rPr lang="lt-LT" smtClean="0"/>
              <a:pPr/>
              <a:t>‹#›</a:t>
            </a:fld>
            <a:endParaRPr lang="lt-LT" dirty="0"/>
          </a:p>
        </p:txBody>
      </p:sp>
      <p:pic>
        <p:nvPicPr>
          <p:cNvPr id="8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329946"/>
            <a:ext cx="1368152" cy="363415"/>
          </a:xfrm>
          <a:prstGeom prst="rect">
            <a:avLst/>
          </a:prstGeom>
        </p:spPr>
      </p:pic>
      <p:pic>
        <p:nvPicPr>
          <p:cNvPr id="9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4968" y="6159717"/>
            <a:ext cx="936104" cy="69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10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lt-LT" sz="4000" kern="1200" dirty="0">
                <a:solidFill>
                  <a:srgbClr val="1F70A8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pavad. stilių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04742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04742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10" name="Rectangle 4"/>
          <p:cNvSpPr/>
          <p:nvPr userDrawn="1"/>
        </p:nvSpPr>
        <p:spPr>
          <a:xfrm>
            <a:off x="0" y="6165304"/>
            <a:ext cx="12192000" cy="692696"/>
          </a:xfrm>
          <a:prstGeom prst="rect">
            <a:avLst/>
          </a:prstGeom>
          <a:gradFill flip="none" rotWithShape="1">
            <a:gsLst>
              <a:gs pos="0">
                <a:srgbClr val="4778BB"/>
              </a:gs>
              <a:gs pos="100000">
                <a:srgbClr val="3FC4F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1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329946"/>
            <a:ext cx="1368152" cy="363415"/>
          </a:xfrm>
          <a:prstGeom prst="rect">
            <a:avLst/>
          </a:prstGeom>
        </p:spPr>
      </p:pic>
      <p:pic>
        <p:nvPicPr>
          <p:cNvPr id="12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4968" y="6159717"/>
            <a:ext cx="936104" cy="698283"/>
          </a:xfrm>
          <a:prstGeom prst="rect">
            <a:avLst/>
          </a:prstGeom>
        </p:spPr>
      </p:pic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D531-E0EB-4A8D-8C43-A6BE847CC2B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12031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lt-LT" sz="4000" kern="1200" dirty="0">
                <a:solidFill>
                  <a:srgbClr val="1F70A8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pavad. stilių</a:t>
            </a:r>
            <a:endParaRPr lang="lt-LT" dirty="0"/>
          </a:p>
        </p:txBody>
      </p:sp>
      <p:sp>
        <p:nvSpPr>
          <p:cNvPr id="6" name="Rectangle 4"/>
          <p:cNvSpPr/>
          <p:nvPr userDrawn="1"/>
        </p:nvSpPr>
        <p:spPr>
          <a:xfrm>
            <a:off x="0" y="6165304"/>
            <a:ext cx="12192000" cy="692696"/>
          </a:xfrm>
          <a:prstGeom prst="rect">
            <a:avLst/>
          </a:prstGeom>
          <a:gradFill flip="none" rotWithShape="1">
            <a:gsLst>
              <a:gs pos="0">
                <a:srgbClr val="4778BB"/>
              </a:gs>
              <a:gs pos="100000">
                <a:srgbClr val="3FC4F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329946"/>
            <a:ext cx="1368152" cy="363415"/>
          </a:xfrm>
          <a:prstGeom prst="rect">
            <a:avLst/>
          </a:prstGeom>
        </p:spPr>
      </p:pic>
      <p:pic>
        <p:nvPicPr>
          <p:cNvPr id="8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4968" y="6159717"/>
            <a:ext cx="936104" cy="698283"/>
          </a:xfrm>
          <a:prstGeom prst="rect">
            <a:avLst/>
          </a:prstGeom>
        </p:spPr>
      </p:pic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D531-E0EB-4A8D-8C43-A6BE847CC2B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29795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65304"/>
            <a:ext cx="12192000" cy="692696"/>
          </a:xfrm>
          <a:prstGeom prst="rect">
            <a:avLst/>
          </a:prstGeom>
          <a:gradFill flip="none" rotWithShape="1">
            <a:gsLst>
              <a:gs pos="0">
                <a:srgbClr val="4778BB"/>
              </a:gs>
              <a:gs pos="100000">
                <a:srgbClr val="3FC4F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329946"/>
            <a:ext cx="1368152" cy="363415"/>
          </a:xfrm>
          <a:prstGeom prst="rect">
            <a:avLst/>
          </a:prstGeom>
        </p:spPr>
      </p:pic>
      <p:pic>
        <p:nvPicPr>
          <p:cNvPr id="7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4968" y="6159717"/>
            <a:ext cx="936104" cy="698283"/>
          </a:xfrm>
          <a:prstGeom prst="rect">
            <a:avLst/>
          </a:prstGeom>
        </p:spPr>
      </p:pic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D531-E0EB-4A8D-8C43-A6BE847CC2B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15638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78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351D531-E0EB-4A8D-8C43-A6BE847CC2B8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4292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467543" y="1122363"/>
            <a:ext cx="11360933" cy="2387600"/>
          </a:xfrm>
        </p:spPr>
        <p:txBody>
          <a:bodyPr>
            <a:normAutofit/>
          </a:bodyPr>
          <a:lstStyle/>
          <a:p>
            <a:r>
              <a:rPr lang="de-DE" dirty="0" err="1"/>
              <a:t>Kas</a:t>
            </a:r>
            <a:r>
              <a:rPr lang="de-DE" dirty="0"/>
              <a:t> </a:t>
            </a:r>
            <a:r>
              <a:rPr lang="de-DE" dirty="0" err="1"/>
              <a:t>bus</a:t>
            </a:r>
            <a:r>
              <a:rPr lang="de-DE" dirty="0"/>
              <a:t> </a:t>
            </a:r>
            <a:r>
              <a:rPr lang="de-DE" dirty="0" err="1"/>
              <a:t>su</a:t>
            </a:r>
            <a:r>
              <a:rPr lang="de-DE" dirty="0"/>
              <a:t> </a:t>
            </a:r>
            <a:r>
              <a:rPr lang="de-DE" dirty="0" err="1"/>
              <a:t>nebenaudojamų</a:t>
            </a:r>
            <a:r>
              <a:rPr lang="de-DE" dirty="0"/>
              <a:t> DVS </a:t>
            </a:r>
            <a:r>
              <a:rPr lang="de-DE" dirty="0" err="1"/>
              <a:t>dokumentais</a:t>
            </a:r>
            <a:r>
              <a:rPr lang="de-DE" dirty="0"/>
              <a:t>?</a:t>
            </a:r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dirty="0"/>
              <a:t>Siūlomas sprendimas, jo įgyvendinimo sąlygos</a:t>
            </a:r>
            <a:endParaRPr lang="lt-LT" dirty="0"/>
          </a:p>
        </p:txBody>
      </p:sp>
      <p:pic>
        <p:nvPicPr>
          <p:cNvPr id="5" name="Paveikslėlis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39" t="32456" r="34539" b="24781"/>
          <a:stretch/>
        </p:blipFill>
        <p:spPr>
          <a:xfrm>
            <a:off x="10026537" y="5451106"/>
            <a:ext cx="1458215" cy="1160619"/>
          </a:xfrm>
          <a:prstGeom prst="rect">
            <a:avLst/>
          </a:prstGeom>
        </p:spPr>
      </p:pic>
      <p:pic>
        <p:nvPicPr>
          <p:cNvPr id="1026" name="Picture 2" descr="https://vrm.lrv.lt/uploads/vrm/documents/images/LT_versija/Naujienos/VRM_logo_852x40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59" r="24230"/>
          <a:stretch/>
        </p:blipFill>
        <p:spPr bwMode="auto">
          <a:xfrm>
            <a:off x="3473092" y="5556281"/>
            <a:ext cx="1171097" cy="1097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aveikslėlis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219"/>
          <a:stretch/>
        </p:blipFill>
        <p:spPr>
          <a:xfrm>
            <a:off x="8021050" y="5464982"/>
            <a:ext cx="1631824" cy="1279779"/>
          </a:xfrm>
          <a:prstGeom prst="rect">
            <a:avLst/>
          </a:prstGeom>
        </p:spPr>
      </p:pic>
      <p:pic>
        <p:nvPicPr>
          <p:cNvPr id="1028" name="Picture 4" descr="https://archyvai.lt/application/site/themes/default/img/logo_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7243" y="5668535"/>
            <a:ext cx="720725" cy="839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Lentelė 7"/>
          <p:cNvGraphicFramePr>
            <a:graphicFrameLocks noGrp="1"/>
          </p:cNvGraphicFramePr>
          <p:nvPr/>
        </p:nvGraphicFramePr>
        <p:xfrm>
          <a:off x="5996254" y="5922817"/>
          <a:ext cx="1832861" cy="584835"/>
        </p:xfrm>
        <a:graphic>
          <a:graphicData uri="http://schemas.openxmlformats.org/drawingml/2006/table">
            <a:tbl>
              <a:tblPr/>
              <a:tblGrid>
                <a:gridCol w="1832861"/>
              </a:tblGrid>
              <a:tr h="370878">
                <a:tc>
                  <a:txBody>
                    <a:bodyPr/>
                    <a:lstStyle/>
                    <a:p>
                      <a:pPr fontAlgn="b"/>
                      <a:r>
                        <a:rPr lang="lt-LT" sz="1200" b="0" cap="all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LIETUVOS VYRIAUSIOJO ARCHYVARO TARNYBA</a:t>
                      </a:r>
                    </a:p>
                  </a:txBody>
                  <a:tcPr marL="28575" marR="0" marT="2190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467543" y="4297972"/>
            <a:ext cx="2031775" cy="365125"/>
          </a:xfrm>
        </p:spPr>
        <p:txBody>
          <a:bodyPr/>
          <a:lstStyle/>
          <a:p>
            <a:r>
              <a:rPr lang="lt-LT" dirty="0" smtClean="0"/>
              <a:t>Gediminas Dagys</a:t>
            </a:r>
            <a:endParaRPr lang="lt-LT" dirty="0" smtClean="0"/>
          </a:p>
          <a:p>
            <a:r>
              <a:rPr lang="lt-LT" dirty="0" smtClean="0"/>
              <a:t>Projekto </a:t>
            </a:r>
            <a:r>
              <a:rPr lang="lt-LT" dirty="0" smtClean="0"/>
              <a:t>vadovas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27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04644" y="229459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lt-LT" sz="6000" b="1" dirty="0">
                <a:latin typeface="Barlow Semi Condensed" panose="00000506000000000000" pitchFamily="2" charset="-70"/>
              </a:rPr>
              <a:t>Įstaiga + DVS = el. </a:t>
            </a:r>
            <a:r>
              <a:rPr lang="lt-LT" sz="6000" b="1" dirty="0" smtClean="0">
                <a:latin typeface="Barlow Semi Condensed" panose="00000506000000000000" pitchFamily="2" charset="-70"/>
              </a:rPr>
              <a:t>dokumentai?</a:t>
            </a:r>
            <a:endParaRPr lang="lt-LT" sz="6000" b="1" dirty="0">
              <a:latin typeface="Barlow Semi Condensed" panose="00000506000000000000" pitchFamily="2" charset="-70"/>
            </a:endParaRPr>
          </a:p>
        </p:txBody>
      </p:sp>
    </p:spTree>
    <p:extLst>
      <p:ext uri="{BB962C8B-B14F-4D97-AF65-F5344CB8AC3E}">
        <p14:creationId xmlns:p14="http://schemas.microsoft.com/office/powerpoint/2010/main" val="379039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ADOC-V.1.0 specifikacijai – 12 metų!</a:t>
            </a:r>
            <a:endParaRPr lang="lt-LT" dirty="0"/>
          </a:p>
        </p:txBody>
      </p:sp>
      <p:sp>
        <p:nvSpPr>
          <p:cNvPr id="6" name="Stačiakampis 5"/>
          <p:cNvSpPr/>
          <p:nvPr/>
        </p:nvSpPr>
        <p:spPr>
          <a:xfrm>
            <a:off x="7757367" y="1955608"/>
            <a:ext cx="33475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El. dokumentų, kurių saugojimo terminas iki 10 metų, kiekis.</a:t>
            </a:r>
            <a:endParaRPr lang="lt-LT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70927" y="1820671"/>
            <a:ext cx="2046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t-LT" sz="4000" dirty="0" smtClean="0">
                <a:solidFill>
                  <a:srgbClr val="477BBD"/>
                </a:solidFill>
                <a:latin typeface="Barlow Semi Condensed" panose="00000506000000000000" pitchFamily="2" charset="-70"/>
                <a:cs typeface="Segoe UI Light" panose="020B0502040204020203" pitchFamily="34" charset="0"/>
              </a:rPr>
              <a:t>35,5 mln. </a:t>
            </a:r>
            <a:endParaRPr lang="lt-LT" sz="4000" dirty="0">
              <a:solidFill>
                <a:srgbClr val="477BBD"/>
              </a:solidFill>
              <a:latin typeface="Barlow Semi Condensed" panose="00000506000000000000" pitchFamily="2" charset="-70"/>
              <a:cs typeface="Segoe UI Light" panose="020B0502040204020203" pitchFamily="34" charset="0"/>
            </a:endParaRPr>
          </a:p>
        </p:txBody>
      </p:sp>
      <p:sp>
        <p:nvSpPr>
          <p:cNvPr id="8" name="Stačiakampis 7"/>
          <p:cNvSpPr/>
          <p:nvPr/>
        </p:nvSpPr>
        <p:spPr>
          <a:xfrm>
            <a:off x="5770926" y="2466658"/>
            <a:ext cx="20468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lt-LT" sz="4000" dirty="0" smtClean="0">
                <a:solidFill>
                  <a:srgbClr val="477BBD"/>
                </a:solidFill>
                <a:latin typeface="Barlow Semi Condensed" panose="00000506000000000000" pitchFamily="2" charset="-70"/>
                <a:cs typeface="Segoe UI Light" panose="020B0502040204020203" pitchFamily="34" charset="0"/>
              </a:rPr>
              <a:t>1,5 mln.</a:t>
            </a:r>
            <a:endParaRPr lang="lt-LT" sz="4000" dirty="0">
              <a:solidFill>
                <a:srgbClr val="477BBD"/>
              </a:solidFill>
              <a:latin typeface="Barlow Semi Condensed" panose="00000506000000000000" pitchFamily="2" charset="-70"/>
              <a:cs typeface="Segoe UI Light" panose="020B0502040204020203" pitchFamily="34" charset="0"/>
            </a:endParaRPr>
          </a:p>
        </p:txBody>
      </p:sp>
      <p:sp>
        <p:nvSpPr>
          <p:cNvPr id="9" name="Stačiakampis 8"/>
          <p:cNvSpPr/>
          <p:nvPr/>
        </p:nvSpPr>
        <p:spPr>
          <a:xfrm>
            <a:off x="5770927" y="3070639"/>
            <a:ext cx="2046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lt-LT" sz="4000" dirty="0">
                <a:solidFill>
                  <a:srgbClr val="477BBD"/>
                </a:solidFill>
                <a:latin typeface="Barlow Semi Condensed" panose="00000506000000000000" pitchFamily="2" charset="-70"/>
                <a:cs typeface="Segoe UI Light" panose="020B0502040204020203" pitchFamily="34" charset="0"/>
              </a:rPr>
              <a:t>0,94 mln.</a:t>
            </a:r>
          </a:p>
        </p:txBody>
      </p:sp>
      <p:sp>
        <p:nvSpPr>
          <p:cNvPr id="10" name="Stačiakampis 9"/>
          <p:cNvSpPr/>
          <p:nvPr/>
        </p:nvSpPr>
        <p:spPr>
          <a:xfrm>
            <a:off x="5770927" y="3716626"/>
            <a:ext cx="2046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lt-LT" sz="4000" dirty="0" smtClean="0">
                <a:solidFill>
                  <a:srgbClr val="477BBD"/>
                </a:solidFill>
                <a:latin typeface="Barlow Semi Condensed" panose="00000506000000000000" pitchFamily="2" charset="-70"/>
                <a:cs typeface="Segoe UI Light" panose="020B0502040204020203" pitchFamily="34" charset="0"/>
              </a:rPr>
              <a:t>?</a:t>
            </a:r>
            <a:endParaRPr lang="lt-LT" sz="4000" dirty="0">
              <a:solidFill>
                <a:srgbClr val="477BBD"/>
              </a:solidFill>
              <a:latin typeface="Barlow Semi Condensed" panose="00000506000000000000" pitchFamily="2" charset="-70"/>
              <a:cs typeface="Segoe UI Light" panose="020B0502040204020203" pitchFamily="34" charset="0"/>
            </a:endParaRPr>
          </a:p>
        </p:txBody>
      </p:sp>
      <p:sp>
        <p:nvSpPr>
          <p:cNvPr id="11" name="Stačiakampis 10"/>
          <p:cNvSpPr/>
          <p:nvPr/>
        </p:nvSpPr>
        <p:spPr>
          <a:xfrm>
            <a:off x="7757367" y="2593995"/>
            <a:ext cx="33475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El. dokumentų, kurių saugojimo terminas nuo 11 iki 25 metų, kiekis.</a:t>
            </a:r>
            <a:endParaRPr lang="lt-LT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Stačiakampis 11"/>
          <p:cNvSpPr/>
          <p:nvPr/>
        </p:nvSpPr>
        <p:spPr>
          <a:xfrm>
            <a:off x="7757367" y="3204978"/>
            <a:ext cx="33475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Ilgai saugomų el. dokumentų kiekis (saugojimo terminas nuo 26 iki 100 metų).</a:t>
            </a:r>
            <a:endParaRPr lang="lt-LT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Stačiakampis 12"/>
          <p:cNvSpPr/>
          <p:nvPr/>
        </p:nvSpPr>
        <p:spPr>
          <a:xfrm>
            <a:off x="7757368" y="3808959"/>
            <a:ext cx="33475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Nuolat saugomus el. dokumentus perima saugoti valstybės archyvai</a:t>
            </a:r>
            <a:endParaRPr lang="lt-LT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15" name="Diagrama 14"/>
          <p:cNvGraphicFramePr/>
          <p:nvPr>
            <p:extLst>
              <p:ext uri="{D42A27DB-BD31-4B8C-83A1-F6EECF244321}">
                <p14:modId xmlns:p14="http://schemas.microsoft.com/office/powerpoint/2010/main" val="3017317703"/>
              </p:ext>
            </p:extLst>
          </p:nvPr>
        </p:nvGraphicFramePr>
        <p:xfrm>
          <a:off x="973123" y="1440674"/>
          <a:ext cx="4612194" cy="4551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Stačiakampis 15"/>
          <p:cNvSpPr/>
          <p:nvPr/>
        </p:nvSpPr>
        <p:spPr>
          <a:xfrm>
            <a:off x="1341538" y="5469357"/>
            <a:ext cx="50592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IRD 2020 m. </a:t>
            </a:r>
            <a:r>
              <a:rPr lang="lt-LT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atliktos </a:t>
            </a:r>
            <a:r>
              <a:rPr lang="lt-LT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valstybės ir </a:t>
            </a:r>
            <a:r>
              <a:rPr lang="lt-LT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savivaldybių </a:t>
            </a:r>
            <a:r>
              <a:rPr lang="lt-LT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įstaigų </a:t>
            </a:r>
            <a:r>
              <a:rPr lang="lt-LT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dokumentų valdymo situacijos apklausos duomenys (706 respondentai)</a:t>
            </a:r>
            <a:endParaRPr lang="lt-LT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60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Problema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200" y="1501944"/>
            <a:ext cx="10515600" cy="4203154"/>
          </a:xfrm>
        </p:spPr>
        <p:txBody>
          <a:bodyPr>
            <a:normAutofit/>
          </a:bodyPr>
          <a:lstStyle/>
          <a:p>
            <a:r>
              <a:rPr lang="lt-LT" dirty="0" smtClean="0"/>
              <a:t>Dokumentų ir archyvų įstatymas įpareigoja įstaigas išsaugoti savo veiklos dokumentus nustatytą saugojimo terminą.</a:t>
            </a:r>
          </a:p>
          <a:p>
            <a:r>
              <a:rPr lang="lt-LT" dirty="0" smtClean="0"/>
              <a:t>DBSIS sukūrimo ir įdiegimo projekte nenumatytos nebenaudojamų DVS duomenų migravimo veiklos.</a:t>
            </a:r>
            <a:endParaRPr lang="lt-LT" dirty="0"/>
          </a:p>
          <a:p>
            <a:r>
              <a:rPr lang="lt-LT" dirty="0" smtClean="0"/>
              <a:t>Įstaigoms, perėjusioms prie DBSIS, reikėtų toliau išlaikyti senas DVS tam, kad </a:t>
            </a:r>
            <a:r>
              <a:rPr lang="lt-LT" dirty="0" smtClean="0"/>
              <a:t>būtų išsaugoti </a:t>
            </a:r>
            <a:r>
              <a:rPr lang="lt-LT" dirty="0" smtClean="0"/>
              <a:t>ten turimi el. dokumentai.</a:t>
            </a:r>
          </a:p>
          <a:p>
            <a:r>
              <a:rPr lang="lt-LT" dirty="0" smtClean="0"/>
              <a:t>Įstaigų išlaikomos senos DVS reikalauja papildomų išlaidų infrastruktūrai, saugumui, žmogiškiesiems ištekliams.</a:t>
            </a:r>
          </a:p>
        </p:txBody>
      </p:sp>
    </p:spTree>
    <p:extLst>
      <p:ext uri="{BB962C8B-B14F-4D97-AF65-F5344CB8AC3E}">
        <p14:creationId xmlns:p14="http://schemas.microsoft.com/office/powerpoint/2010/main" val="22467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Sprendimas – DBSIS skaitykla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Valstybės archyvams neperduoti el. dokumentai, kurių saugojimo terminas nepasibaigęs, iš įstaigų DVS bus perkelti į DBSIS skaityklą.</a:t>
            </a:r>
          </a:p>
          <a:p>
            <a:r>
              <a:rPr lang="lt-LT" dirty="0" smtClean="0"/>
              <a:t>DBSIS skaitykla užtikrins kiekvienos įstaigos prieigą prie savo dokumentų.</a:t>
            </a:r>
          </a:p>
          <a:p>
            <a:r>
              <a:rPr lang="lt-LT" dirty="0" smtClean="0"/>
              <a:t>DBSIS skaitykla galės naudotis tik ribotas įstaigos darbuotojų kiekis – archyvarai, dokumentų valdymo specialistai ir pan.</a:t>
            </a:r>
          </a:p>
          <a:p>
            <a:r>
              <a:rPr lang="lt-LT" dirty="0" smtClean="0"/>
              <a:t>Tik būtini funkcionalumai – paieška, duomenų tikslinimas, saugojimo terminų priežiūra, atrinkimas naikinti, perkėlimas į DBSIS nuorašams/išrašams parengti ir išsiųsti ir kt.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408239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</a:t>
            </a:r>
            <a:r>
              <a:rPr lang="lt-LT" dirty="0" smtClean="0"/>
              <a:t>amų darbai</a:t>
            </a:r>
            <a:r>
              <a:rPr lang="en-US" dirty="0" smtClean="0"/>
              <a:t> DBSIS </a:t>
            </a:r>
            <a:r>
              <a:rPr lang="en-US" dirty="0" err="1" smtClean="0"/>
              <a:t>paslaug</a:t>
            </a:r>
            <a:r>
              <a:rPr lang="lt-LT" dirty="0" smtClean="0"/>
              <a:t>ų gavėjams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Perkeliami tik tie dokumentai, kurių saugojimo terminas yra nepasibaigęs ir kurie neperduodami saugoti valstybės archyvams;</a:t>
            </a:r>
          </a:p>
          <a:p>
            <a:r>
              <a:rPr lang="lt-LT" dirty="0" smtClean="0"/>
              <a:t>Duomenis iš savo DVS įstaiga turės iškelti savais ištekliais. Tam gali reikėti įsigyti papildomų paslaugų iš DVS priežiūros ir vystymo paslaugas teikiančių subjektų.</a:t>
            </a:r>
            <a:endParaRPr lang="lt-LT" dirty="0"/>
          </a:p>
          <a:p>
            <a:r>
              <a:rPr lang="lt-LT" dirty="0" smtClean="0"/>
              <a:t>Duomenų perkėlimo proceso trukmė priklausys nuo duomenų apimčių ir duomenų sutvarkymo kokybės.</a:t>
            </a:r>
          </a:p>
        </p:txBody>
      </p:sp>
    </p:spTree>
    <p:extLst>
      <p:ext uri="{BB962C8B-B14F-4D97-AF65-F5344CB8AC3E}">
        <p14:creationId xmlns:p14="http://schemas.microsoft.com/office/powerpoint/2010/main" val="1013215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Kas po to?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Įstaigų DVS išlaikymui skiriami asignavimai bus perskirstomi, nebenaudojamos DVS likviduojamos;</a:t>
            </a:r>
          </a:p>
          <a:p>
            <a:r>
              <a:rPr lang="lt-LT" dirty="0" smtClean="0"/>
              <a:t>DBSIS skaitykloje saugomi iš DBSIS paslaugų gavėjų DVS perkelti duomenys bus prieinami tik jiems patiems;</a:t>
            </a:r>
          </a:p>
          <a:p>
            <a:r>
              <a:rPr lang="lt-LT" dirty="0" smtClean="0"/>
              <a:t>Įstaigos palaipsniui sunaikins į DBSIS skaityklą perkeltus dokumentus;</a:t>
            </a:r>
          </a:p>
          <a:p>
            <a:r>
              <a:rPr lang="lt-LT" dirty="0" smtClean="0"/>
              <a:t>Nauji duomenys į DBSIS skaityklą pateks tik iš naujų DBSIS paslaugų gavėjų.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501229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200" y="1998662"/>
            <a:ext cx="10515600" cy="1325563"/>
          </a:xfrm>
        </p:spPr>
        <p:txBody>
          <a:bodyPr/>
          <a:lstStyle/>
          <a:p>
            <a:r>
              <a:rPr lang="lt-LT" dirty="0" smtClean="0"/>
              <a:t>Dėkoju už dėmesį!</a:t>
            </a:r>
            <a:endParaRPr lang="lt-LT" dirty="0"/>
          </a:p>
        </p:txBody>
      </p:sp>
      <p:sp>
        <p:nvSpPr>
          <p:cNvPr id="4" name="TextBox 3"/>
          <p:cNvSpPr txBox="1"/>
          <p:nvPr/>
        </p:nvSpPr>
        <p:spPr>
          <a:xfrm>
            <a:off x="6833270" y="1555037"/>
            <a:ext cx="47053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1. Klausimų skydelį galite įjungti spustelėję Q&amp;A ikonėlę       , kurią rasite viršutiniame dešiniajame šio renginio transliacijos lange.</a:t>
            </a:r>
            <a:endParaRPr lang="lt-LT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5" name="Picture 3" descr="Q&amp;A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3320" y="1555037"/>
            <a:ext cx="273838" cy="273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Icon at top of the pa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314" y="2293701"/>
            <a:ext cx="3209925" cy="122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878508" y="3755312"/>
            <a:ext cx="44386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2. Atsakymai į Jūsų klausimus bus pateikti pasibaigus renginiui, DBSIS sukūrimo ir įdiegimo projekto informacinėje svetainėje </a:t>
            </a:r>
            <a:r>
              <a:rPr lang="lt-LT" sz="1400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dbsisprojektas.vrm.lt</a:t>
            </a:r>
            <a:r>
              <a:rPr lang="lt-LT" sz="1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.</a:t>
            </a:r>
          </a:p>
          <a:p>
            <a:endParaRPr lang="lt-LT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lt-LT" sz="1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3. Jeigu pageidautumėte asmeninio atsakymo, klausimo tekste pateikite savo el. pašto adresą.  </a:t>
            </a:r>
            <a:endParaRPr lang="lt-LT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8" name="Stačiakampis 7"/>
          <p:cNvSpPr/>
          <p:nvPr/>
        </p:nvSpPr>
        <p:spPr>
          <a:xfrm>
            <a:off x="6634804" y="953292"/>
            <a:ext cx="40174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lt-LT" altLang="lt-LT" dirty="0">
                <a:solidFill>
                  <a:srgbClr val="43434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Renginio metu </a:t>
            </a:r>
            <a:r>
              <a:rPr lang="lt-LT" altLang="lt-LT" dirty="0" smtClean="0">
                <a:solidFill>
                  <a:srgbClr val="43434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galite </a:t>
            </a:r>
            <a:r>
              <a:rPr lang="lt-LT" altLang="lt-LT" dirty="0">
                <a:solidFill>
                  <a:srgbClr val="43434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užduoti klausimus:</a:t>
            </a:r>
            <a:endParaRPr lang="lt-LT" altLang="lt-LT" sz="6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62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10565</TotalTime>
  <Words>458</Words>
  <Application>Microsoft Office PowerPoint</Application>
  <PresentationFormat>Plačiaekranė</PresentationFormat>
  <Paragraphs>46</Paragraphs>
  <Slides>8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7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8</vt:i4>
      </vt:variant>
    </vt:vector>
  </HeadingPairs>
  <TitlesOfParts>
    <vt:vector size="16" baseType="lpstr">
      <vt:lpstr>Arial</vt:lpstr>
      <vt:lpstr>Barlow Semi Condensed</vt:lpstr>
      <vt:lpstr>Calibri</vt:lpstr>
      <vt:lpstr>Calibri Light</vt:lpstr>
      <vt:lpstr>Century Gothic</vt:lpstr>
      <vt:lpstr>Segoe UI</vt:lpstr>
      <vt:lpstr>Segoe UI Light</vt:lpstr>
      <vt:lpstr>„Office“ tema</vt:lpstr>
      <vt:lpstr>Kas bus su nebenaudojamų DVS dokumentais?</vt:lpstr>
      <vt:lpstr>Įstaiga + DVS = el. dokumentai?</vt:lpstr>
      <vt:lpstr>ADOC-V.1.0 specifikacijai – 12 metų!</vt:lpstr>
      <vt:lpstr>Problema</vt:lpstr>
      <vt:lpstr>Sprendimas – DBSIS skaitykla</vt:lpstr>
      <vt:lpstr>Namų darbai DBSIS paslaugų gavėjams</vt:lpstr>
      <vt:lpstr>Kas po to?</vt:lpstr>
      <vt:lpstr>Dėkoju už dėmesį!</vt:lpstr>
    </vt:vector>
  </TitlesOfParts>
  <Company>IRD prie VRM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Gediminas Dagys</dc:creator>
  <cp:lastModifiedBy>Gediminas Dagys</cp:lastModifiedBy>
  <cp:revision>120</cp:revision>
  <dcterms:created xsi:type="dcterms:W3CDTF">2019-01-31T06:19:23Z</dcterms:created>
  <dcterms:modified xsi:type="dcterms:W3CDTF">2021-11-08T17:54:16Z</dcterms:modified>
</cp:coreProperties>
</file>