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7" r:id="rId3"/>
    <p:sldId id="285" r:id="rId4"/>
    <p:sldId id="279" r:id="rId5"/>
    <p:sldId id="272" r:id="rId6"/>
    <p:sldId id="284" r:id="rId7"/>
    <p:sldId id="270" r:id="rId8"/>
    <p:sldId id="277" r:id="rId9"/>
    <p:sldId id="282" r:id="rId10"/>
    <p:sldId id="286" r:id="rId11"/>
    <p:sldId id="287" r:id="rId12"/>
    <p:sldId id="288" r:id="rId13"/>
    <p:sldId id="265" r:id="rId14"/>
    <p:sldId id="271" r:id="rId15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779BC"/>
    <a:srgbClr val="3FC4F0"/>
    <a:srgbClr val="45B2E4"/>
    <a:srgbClr val="4695CF"/>
    <a:srgbClr val="1F7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napToGrid="0">
      <p:cViewPr varScale="1">
        <p:scale>
          <a:sx n="106" d="100"/>
          <a:sy n="106" d="100"/>
        </p:scale>
        <p:origin x="7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800" y="748080"/>
            <a:ext cx="6372200" cy="6109920"/>
          </a:xfrm>
          <a:prstGeom prst="rect">
            <a:avLst/>
          </a:prstGeom>
        </p:spPr>
      </p:pic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467544" y="1122363"/>
            <a:ext cx="10894348" cy="2387600"/>
          </a:xfrm>
        </p:spPr>
        <p:txBody>
          <a:bodyPr anchor="b">
            <a:normAutofit/>
          </a:bodyPr>
          <a:lstStyle>
            <a:lvl1pPr algn="l">
              <a:defRPr sz="4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467544" y="3602038"/>
            <a:ext cx="10894348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1F70A8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</a:t>
            </a:r>
            <a:r>
              <a:rPr lang="lt-LT" dirty="0" err="1" smtClean="0"/>
              <a:t>paantrš</a:t>
            </a:r>
            <a:r>
              <a:rPr lang="lt-LT" dirty="0" smtClean="0"/>
              <a:t>. stilių</a:t>
            </a:r>
            <a:endParaRPr lang="lt-LT" dirty="0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8618692" y="6076134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1FC78B3C-3C22-4BDA-A789-4A5245973B9F}" type="datetimeFigureOut">
              <a:rPr lang="lt-LT" smtClean="0"/>
              <a:pPr/>
              <a:t>2021-11-10</a:t>
            </a:fld>
            <a:endParaRPr lang="lt-LT" dirty="0"/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733258"/>
            <a:ext cx="2592288" cy="70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44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/>
          <p:nvPr userDrawn="1"/>
        </p:nvSpPr>
        <p:spPr>
          <a:xfrm>
            <a:off x="0" y="6165304"/>
            <a:ext cx="12192000" cy="692696"/>
          </a:xfrm>
          <a:prstGeom prst="rect">
            <a:avLst/>
          </a:prstGeom>
          <a:gradFill flip="none" rotWithShape="1">
            <a:gsLst>
              <a:gs pos="0">
                <a:srgbClr val="4778BB"/>
              </a:gs>
              <a:gs pos="100000">
                <a:srgbClr val="3FC4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1F70A8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03154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51D531-E0EB-4A8D-8C43-A6BE847CC2B8}" type="slidenum">
              <a:rPr lang="lt-LT" smtClean="0"/>
              <a:pPr/>
              <a:t>‹#›</a:t>
            </a:fld>
            <a:endParaRPr lang="lt-LT" dirty="0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329946"/>
            <a:ext cx="1368152" cy="363415"/>
          </a:xfrm>
          <a:prstGeom prst="rect">
            <a:avLst/>
          </a:prstGeom>
        </p:spPr>
      </p:pic>
      <p:pic>
        <p:nvPicPr>
          <p:cNvPr id="9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968" y="6159717"/>
            <a:ext cx="936104" cy="69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1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t-LT" sz="4000" kern="1200" dirty="0">
                <a:solidFill>
                  <a:srgbClr val="1F70A8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04742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04742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10" name="Rectangle 4"/>
          <p:cNvSpPr/>
          <p:nvPr userDrawn="1"/>
        </p:nvSpPr>
        <p:spPr>
          <a:xfrm>
            <a:off x="0" y="6165304"/>
            <a:ext cx="12192000" cy="692696"/>
          </a:xfrm>
          <a:prstGeom prst="rect">
            <a:avLst/>
          </a:prstGeom>
          <a:gradFill flip="none" rotWithShape="1">
            <a:gsLst>
              <a:gs pos="0">
                <a:srgbClr val="4778BB"/>
              </a:gs>
              <a:gs pos="100000">
                <a:srgbClr val="3FC4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329946"/>
            <a:ext cx="1368152" cy="363415"/>
          </a:xfrm>
          <a:prstGeom prst="rect">
            <a:avLst/>
          </a:prstGeom>
        </p:spPr>
      </p:pic>
      <p:pic>
        <p:nvPicPr>
          <p:cNvPr id="12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968" y="6159717"/>
            <a:ext cx="936104" cy="698283"/>
          </a:xfrm>
          <a:prstGeom prst="rect">
            <a:avLst/>
          </a:prstGeom>
        </p:spPr>
      </p:pic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D531-E0EB-4A8D-8C43-A6BE847CC2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1203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t-LT" sz="4000" kern="1200" dirty="0">
                <a:solidFill>
                  <a:srgbClr val="1F70A8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  <p:sp>
        <p:nvSpPr>
          <p:cNvPr id="6" name="Rectangle 4"/>
          <p:cNvSpPr/>
          <p:nvPr userDrawn="1"/>
        </p:nvSpPr>
        <p:spPr>
          <a:xfrm>
            <a:off x="0" y="6165304"/>
            <a:ext cx="12192000" cy="692696"/>
          </a:xfrm>
          <a:prstGeom prst="rect">
            <a:avLst/>
          </a:prstGeom>
          <a:gradFill flip="none" rotWithShape="1">
            <a:gsLst>
              <a:gs pos="0">
                <a:srgbClr val="4778BB"/>
              </a:gs>
              <a:gs pos="100000">
                <a:srgbClr val="3FC4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329946"/>
            <a:ext cx="1368152" cy="363415"/>
          </a:xfrm>
          <a:prstGeom prst="rect">
            <a:avLst/>
          </a:prstGeom>
        </p:spPr>
      </p:pic>
      <p:pic>
        <p:nvPicPr>
          <p:cNvPr id="8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968" y="6159717"/>
            <a:ext cx="936104" cy="698283"/>
          </a:xfrm>
          <a:prstGeom prst="rect">
            <a:avLst/>
          </a:prstGeom>
        </p:spPr>
      </p:pic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D531-E0EB-4A8D-8C43-A6BE847CC2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2979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65304"/>
            <a:ext cx="12192000" cy="692696"/>
          </a:xfrm>
          <a:prstGeom prst="rect">
            <a:avLst/>
          </a:prstGeom>
          <a:gradFill flip="none" rotWithShape="1">
            <a:gsLst>
              <a:gs pos="0">
                <a:srgbClr val="4778BB"/>
              </a:gs>
              <a:gs pos="100000">
                <a:srgbClr val="3FC4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329946"/>
            <a:ext cx="1368152" cy="363415"/>
          </a:xfrm>
          <a:prstGeom prst="rect">
            <a:avLst/>
          </a:prstGeom>
        </p:spPr>
      </p:pic>
      <p:pic>
        <p:nvPicPr>
          <p:cNvPr id="7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968" y="6159717"/>
            <a:ext cx="936104" cy="698283"/>
          </a:xfrm>
          <a:prstGeom prst="rect">
            <a:avLst/>
          </a:prstGeom>
        </p:spPr>
      </p:pic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D531-E0EB-4A8D-8C43-A6BE847CC2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1563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78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351D531-E0EB-4A8D-8C43-A6BE847CC2B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4292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467544" y="985883"/>
            <a:ext cx="10894348" cy="2387600"/>
          </a:xfrm>
        </p:spPr>
        <p:txBody>
          <a:bodyPr/>
          <a:lstStyle/>
          <a:p>
            <a:r>
              <a:rPr lang="en-US" dirty="0" smtClean="0"/>
              <a:t>D</a:t>
            </a:r>
            <a:r>
              <a:rPr lang="lt-LT" dirty="0" err="1" smtClean="0"/>
              <a:t>okumentų</a:t>
            </a:r>
            <a:r>
              <a:rPr lang="lt-LT" dirty="0" smtClean="0"/>
              <a:t> valdymo </a:t>
            </a:r>
            <a:r>
              <a:rPr lang="en-US" dirty="0" err="1" smtClean="0"/>
              <a:t>bendroji</a:t>
            </a:r>
            <a:r>
              <a:rPr lang="en-US" dirty="0" smtClean="0"/>
              <a:t> </a:t>
            </a:r>
            <a:r>
              <a:rPr lang="lt-LT" dirty="0" smtClean="0"/>
              <a:t>informacinė sistema (DBSIS)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467544" y="3628331"/>
            <a:ext cx="10894348" cy="871241"/>
          </a:xfrm>
        </p:spPr>
        <p:txBody>
          <a:bodyPr>
            <a:normAutofit fontScale="62500" lnSpcReduction="20000"/>
          </a:bodyPr>
          <a:lstStyle/>
          <a:p>
            <a:r>
              <a:rPr lang="lt-LT" sz="4000" dirty="0" smtClean="0"/>
              <a:t>DBSIS </a:t>
            </a:r>
            <a:r>
              <a:rPr lang="lt-LT" sz="4000" dirty="0"/>
              <a:t>diegimas įstaigose: kaštai, priemonės ir pasirengimas</a:t>
            </a:r>
          </a:p>
          <a:p>
            <a:r>
              <a:rPr lang="lt-LT" sz="2800" dirty="0"/>
              <a:t/>
            </a:r>
            <a:br>
              <a:rPr lang="lt-LT" sz="2800" dirty="0"/>
            </a:br>
            <a:endParaRPr lang="lt-LT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7544" y="4959972"/>
            <a:ext cx="2031775" cy="365125"/>
          </a:xfrm>
        </p:spPr>
        <p:txBody>
          <a:bodyPr/>
          <a:lstStyle/>
          <a:p>
            <a:r>
              <a:rPr lang="lt-LT" dirty="0" smtClean="0"/>
              <a:t>Asta Gagelienė</a:t>
            </a:r>
          </a:p>
          <a:p>
            <a:r>
              <a:rPr lang="lt-LT" dirty="0" smtClean="0"/>
              <a:t>Projekto administratorė</a:t>
            </a:r>
            <a:endParaRPr lang="en-US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9" t="32456" r="34539" b="24781"/>
          <a:stretch/>
        </p:blipFill>
        <p:spPr>
          <a:xfrm>
            <a:off x="9799865" y="5492844"/>
            <a:ext cx="1458215" cy="1160619"/>
          </a:xfrm>
          <a:prstGeom prst="rect">
            <a:avLst/>
          </a:prstGeom>
        </p:spPr>
      </p:pic>
      <p:pic>
        <p:nvPicPr>
          <p:cNvPr id="6" name="Picture 2" descr="https://vrm.lrv.lt/uploads/vrm/documents/images/LT_versija/Naujienos/VRM_logo_852x40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59" r="24230"/>
          <a:stretch/>
        </p:blipFill>
        <p:spPr bwMode="auto">
          <a:xfrm>
            <a:off x="3473092" y="5556281"/>
            <a:ext cx="1171097" cy="109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aveikslėlis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19"/>
          <a:stretch/>
        </p:blipFill>
        <p:spPr>
          <a:xfrm>
            <a:off x="7529277" y="5464982"/>
            <a:ext cx="1631824" cy="12797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518" y="5724382"/>
            <a:ext cx="1937880" cy="79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74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Įstaigų pasiruošimas darbui su DBSIS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38091"/>
          </a:xfrm>
        </p:spPr>
        <p:txBody>
          <a:bodyPr>
            <a:normAutofit/>
          </a:bodyPr>
          <a:lstStyle/>
          <a:p>
            <a:r>
              <a:rPr lang="lt-LT" sz="2400" dirty="0" smtClean="0"/>
              <a:t>Nuolat ir/ar ilgai saugomų </a:t>
            </a:r>
            <a:r>
              <a:rPr lang="lt-LT" sz="2400" dirty="0"/>
              <a:t>elektroninių dokumentų perdavimas valstybės </a:t>
            </a:r>
            <a:r>
              <a:rPr lang="lt-LT" sz="2400" dirty="0" smtClean="0"/>
              <a:t>archyvui;</a:t>
            </a:r>
          </a:p>
          <a:p>
            <a:r>
              <a:rPr lang="lt-LT" sz="2400" dirty="0"/>
              <a:t>Dokumentų, </a:t>
            </a:r>
            <a:r>
              <a:rPr lang="lt-LT" sz="2400" dirty="0" smtClean="0"/>
              <a:t>su </a:t>
            </a:r>
            <a:r>
              <a:rPr lang="lt-LT" sz="2400" dirty="0"/>
              <a:t>kuriais susijusios užduotys yra užbaigtos, sutvarkymas ir susisteminimas į </a:t>
            </a:r>
            <a:r>
              <a:rPr lang="lt-LT" sz="2400" dirty="0" smtClean="0"/>
              <a:t>bylas;</a:t>
            </a:r>
          </a:p>
          <a:p>
            <a:r>
              <a:rPr lang="lt-LT" sz="2400" dirty="0"/>
              <a:t>Skaitmeninės kilmės ir suskaitmenintų dokumentų, saugomų įstaigos naudojamoje dokumentų valdymo informacinėje sistemoje ir kurių saugojimo terminas yra pasibaigęs, atrinkimas naikinti ir </a:t>
            </a:r>
            <a:r>
              <a:rPr lang="lt-LT" sz="2400" dirty="0" smtClean="0"/>
              <a:t>sunaikinimas;</a:t>
            </a:r>
          </a:p>
          <a:p>
            <a:r>
              <a:rPr lang="lt-LT" sz="2400" dirty="0" smtClean="0"/>
              <a:t>Reikalingos techninės įrangos įsigijimas;</a:t>
            </a:r>
          </a:p>
          <a:p>
            <a:r>
              <a:rPr lang="lt-LT" sz="2400" dirty="0"/>
              <a:t>Užtikrinimas, kad visi į</a:t>
            </a:r>
            <a:r>
              <a:rPr lang="lt-LT" sz="2400" dirty="0" smtClean="0"/>
              <a:t>staigos </a:t>
            </a:r>
            <a:r>
              <a:rPr lang="lt-LT" sz="2400" dirty="0"/>
              <a:t>darbuotojai, derinantys, pasirašantys ir tvirtinantys oficialius elektroninius dokumentus, atitinkančius ADOC specifikaciją, turėtų galiojančius ir aktyvuotus kvalifikuoto elektroninio parašo </a:t>
            </a:r>
            <a:r>
              <a:rPr lang="lt-LT" sz="2400" dirty="0" smtClean="0"/>
              <a:t>sertifikatus.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1547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Įstaigos organizacinės struktūros valdymas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774479"/>
            <a:ext cx="10515600" cy="42543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lt-LT" dirty="0" smtClean="0"/>
          </a:p>
          <a:p>
            <a:r>
              <a:rPr lang="lt-LT" dirty="0"/>
              <a:t>Įstaigos darbuotojų (DBSIS naudotojų) paskyrų ir įstaigos administracijos padalinių struktūros sukūrimas iš Valstybės tarnautojų registro </a:t>
            </a:r>
            <a:r>
              <a:rPr lang="lt-LT" dirty="0" smtClean="0"/>
              <a:t>(</a:t>
            </a:r>
            <a:r>
              <a:rPr lang="lt-LT" dirty="0" err="1" smtClean="0"/>
              <a:t>VATARAS</a:t>
            </a:r>
            <a:r>
              <a:rPr lang="lt-LT" dirty="0" smtClean="0"/>
              <a:t>).</a:t>
            </a:r>
            <a:endParaRPr lang="lt-LT" dirty="0"/>
          </a:p>
          <a:p>
            <a:pPr>
              <a:spcAft>
                <a:spcPts val="0"/>
              </a:spcAft>
            </a:pPr>
            <a:r>
              <a:rPr lang="lt-LT" dirty="0"/>
              <a:t>Į</a:t>
            </a:r>
            <a:r>
              <a:rPr lang="lt-LT" dirty="0" smtClean="0"/>
              <a:t>staigos </a:t>
            </a:r>
            <a:r>
              <a:rPr lang="lt-LT" dirty="0"/>
              <a:t>darbuotojų (DBSIS naudotojų) paskyrų ir įstaigos administracijos padalinių struktūros sukūrimas pagal į</a:t>
            </a:r>
            <a:r>
              <a:rPr lang="lt-LT" dirty="0" smtClean="0"/>
              <a:t>staigos </a:t>
            </a:r>
            <a:r>
              <a:rPr lang="lt-LT" dirty="0"/>
              <a:t>sudarytus naudotojų ir administracijos padalinių struktūros sąrašus, arba šių duomenų įvedimas rankiniu būdu</a:t>
            </a:r>
            <a:r>
              <a:rPr lang="lt-LT" dirty="0" smtClean="0"/>
              <a:t>. Įstaigos administratoriaus paskyrimas, duomenų atnaujinimui.</a:t>
            </a:r>
            <a:endParaRPr lang="lt-L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3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9736249" cy="1325563"/>
          </a:xfrm>
        </p:spPr>
        <p:txBody>
          <a:bodyPr/>
          <a:lstStyle/>
          <a:p>
            <a:r>
              <a:rPr lang="lt-LT" dirty="0"/>
              <a:t>DBSIS </a:t>
            </a:r>
            <a:r>
              <a:rPr lang="lt-LT" dirty="0" smtClean="0"/>
              <a:t>diegimo eiliškumas viešojo sektoriaus įstaigose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774479"/>
            <a:ext cx="10515600" cy="42543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lt-LT" dirty="0" smtClean="0"/>
          </a:p>
          <a:p>
            <a:r>
              <a:rPr lang="lt-LT" dirty="0" smtClean="0"/>
              <a:t>Bandomosios įstaigos (10 </a:t>
            </a:r>
            <a:r>
              <a:rPr lang="lt-LT" smtClean="0"/>
              <a:t>+ </a:t>
            </a:r>
            <a:r>
              <a:rPr lang="lt-LT" smtClean="0"/>
              <a:t>33);</a:t>
            </a:r>
            <a:endParaRPr lang="lt-LT" dirty="0"/>
          </a:p>
          <a:p>
            <a:r>
              <a:rPr lang="lt-LT" dirty="0" smtClean="0"/>
              <a:t>Įstaigos, kurios DBSIS naudos kaip pagrindinę dokumentų valdymo sistemą. Jau dabar įstaigos gali </a:t>
            </a:r>
            <a:r>
              <a:rPr lang="lt-LT" dirty="0"/>
              <a:t>pateikti pageidaujamą </a:t>
            </a:r>
            <a:r>
              <a:rPr lang="lt-LT" dirty="0" smtClean="0"/>
              <a:t>prisijungimo prie DBSIS laiką</a:t>
            </a:r>
            <a:r>
              <a:rPr lang="lt-LT" dirty="0"/>
              <a:t>, </a:t>
            </a:r>
            <a:r>
              <a:rPr lang="lt-LT" dirty="0" smtClean="0"/>
              <a:t>tokiu būdu bus formuojamas grafikas;</a:t>
            </a:r>
          </a:p>
          <a:p>
            <a:r>
              <a:rPr lang="lt-LT" dirty="0" smtClean="0"/>
              <a:t>Įstaigos, kurios į DBSIS jungsis per integracinę sąsają;</a:t>
            </a:r>
          </a:p>
          <a:p>
            <a:r>
              <a:rPr lang="lt-LT" dirty="0" smtClean="0"/>
              <a:t>Dėl </a:t>
            </a:r>
            <a:r>
              <a:rPr lang="lt-LT" dirty="0"/>
              <a:t>pagrįstų </a:t>
            </a:r>
            <a:r>
              <a:rPr lang="lt-LT" dirty="0" smtClean="0"/>
              <a:t>priežasčių, įstaiga galės nepereiti </a:t>
            </a:r>
            <a:r>
              <a:rPr lang="lt-LT" dirty="0"/>
              <a:t>prie DBSIS projekto įgyvendinimo metu, o </a:t>
            </a:r>
            <a:r>
              <a:rPr lang="lt-LT" dirty="0" smtClean="0"/>
              <a:t>diegimą numatyti 2024 </a:t>
            </a:r>
            <a:r>
              <a:rPr lang="lt-LT" dirty="0"/>
              <a:t>m</a:t>
            </a:r>
            <a:r>
              <a:rPr lang="lt-LT" dirty="0" smtClean="0"/>
              <a:t>. pradžioje.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770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>
                <a:solidFill>
                  <a:srgbClr val="1F70A9"/>
                </a:solidFill>
              </a:rPr>
              <a:t>Funkcionalumai</a:t>
            </a:r>
            <a:r>
              <a:rPr lang="lt-LT" dirty="0" smtClean="0">
                <a:solidFill>
                  <a:srgbClr val="1F70A9"/>
                </a:solidFill>
              </a:rPr>
              <a:t> nenumatyti DBSIS pirminėje versijoje</a:t>
            </a:r>
            <a:endParaRPr lang="lt-LT" dirty="0">
              <a:solidFill>
                <a:srgbClr val="1F70A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7924" y="2108538"/>
            <a:ext cx="103961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800" dirty="0"/>
              <a:t>Posėdžių salių, automobilių ir kitų paslaugų </a:t>
            </a:r>
            <a:r>
              <a:rPr lang="lt-LT" sz="2800" dirty="0" smtClean="0"/>
              <a:t>rezervacijos;</a:t>
            </a:r>
            <a:endParaRPr lang="lt-LT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800" dirty="0"/>
              <a:t>Klientų aptarnavimas ir duomenys apie </a:t>
            </a:r>
            <a:r>
              <a:rPr lang="lt-LT" sz="2800" dirty="0" smtClean="0"/>
              <a:t>juos;</a:t>
            </a:r>
            <a:endParaRPr lang="lt-LT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800" dirty="0"/>
              <a:t>Pardavimų, projektų, klientų valdymas (</a:t>
            </a:r>
            <a:r>
              <a:rPr lang="lt-LT" sz="2800" dirty="0" err="1"/>
              <a:t>CRM</a:t>
            </a:r>
            <a:r>
              <a:rPr lang="lt-LT" sz="2800" dirty="0"/>
              <a:t> funkcijos</a:t>
            </a:r>
            <a:r>
              <a:rPr lang="lt-LT" sz="2800" dirty="0" smtClean="0"/>
              <a:t>);</a:t>
            </a:r>
            <a:endParaRPr lang="lt-LT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800" dirty="0" smtClean="0"/>
              <a:t>Telefoninių skambučių centras;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lt-LT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lt-LT" sz="2800" dirty="0" smtClean="0"/>
              <a:t>Projekto eigoje, įvertinus įstaigų poreikį</a:t>
            </a:r>
            <a:r>
              <a:rPr lang="lt-LT" sz="2800" dirty="0"/>
              <a:t>, </a:t>
            </a:r>
            <a:r>
              <a:rPr lang="lt-LT" sz="2800" dirty="0" smtClean="0"/>
              <a:t>šios ar kitos papildomos funkcijos </a:t>
            </a:r>
            <a:r>
              <a:rPr lang="lt-LT" sz="2800" dirty="0"/>
              <a:t>galėtų būti realizuotos vėlesniais </a:t>
            </a:r>
            <a:r>
              <a:rPr lang="lt-LT" sz="2800" dirty="0" smtClean="0"/>
              <a:t>DBSIS projekto plėtros </a:t>
            </a:r>
            <a:r>
              <a:rPr lang="lt-LT" sz="2800" dirty="0"/>
              <a:t>etapais. </a:t>
            </a:r>
            <a:endParaRPr lang="lt-LT" sz="2800" dirty="0" smtClean="0"/>
          </a:p>
        </p:txBody>
      </p:sp>
    </p:spTree>
    <p:extLst>
      <p:ext uri="{BB962C8B-B14F-4D97-AF65-F5344CB8AC3E}">
        <p14:creationId xmlns:p14="http://schemas.microsoft.com/office/powerpoint/2010/main" val="192731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1998662"/>
            <a:ext cx="10515600" cy="1325563"/>
          </a:xfrm>
        </p:spPr>
        <p:txBody>
          <a:bodyPr/>
          <a:lstStyle/>
          <a:p>
            <a:pPr algn="ctr"/>
            <a:r>
              <a:rPr lang="lt-LT" dirty="0" smtClean="0"/>
              <a:t>Dėkoju už dėmesį!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5766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190199"/>
            <a:ext cx="10515600" cy="1325563"/>
          </a:xfrm>
        </p:spPr>
        <p:txBody>
          <a:bodyPr>
            <a:normAutofit/>
          </a:bodyPr>
          <a:lstStyle/>
          <a:p>
            <a:r>
              <a:rPr lang="lt-LT" dirty="0"/>
              <a:t>DBSIS projekto </a:t>
            </a:r>
            <a:r>
              <a:rPr lang="lt-LT" dirty="0" smtClean="0"/>
              <a:t>bandomosios įstaigos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515762"/>
            <a:ext cx="10515600" cy="451301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lt-LT" dirty="0"/>
              <a:t>Aplinkos ministerija</a:t>
            </a:r>
          </a:p>
          <a:p>
            <a:pPr lvl="0"/>
            <a:r>
              <a:rPr lang="lt-LT" dirty="0"/>
              <a:t>Finansinių nusikaltimų tyrimo tarnyba</a:t>
            </a:r>
          </a:p>
          <a:p>
            <a:pPr lvl="0"/>
            <a:r>
              <a:rPr lang="lt-LT" dirty="0"/>
              <a:t>Klaipėdos valstybinė kolegija </a:t>
            </a:r>
          </a:p>
          <a:p>
            <a:pPr lvl="0"/>
            <a:r>
              <a:rPr lang="lt-LT" dirty="0"/>
              <a:t>Lietuvos vyriausiojo archyvaro tarnyba</a:t>
            </a:r>
          </a:p>
          <a:p>
            <a:pPr lvl="0"/>
            <a:r>
              <a:rPr lang="lt-LT" dirty="0"/>
              <a:t>Mokslo, inovacijų ir technologijų agentūra</a:t>
            </a:r>
          </a:p>
          <a:p>
            <a:pPr lvl="0"/>
            <a:r>
              <a:rPr lang="lt-LT" dirty="0"/>
              <a:t>Muitinės departamentas prie Finansų ministerijos</a:t>
            </a:r>
          </a:p>
          <a:p>
            <a:pPr lvl="0"/>
            <a:r>
              <a:rPr lang="lt-LT" dirty="0"/>
              <a:t>Nacionalinis bendrųjų funkcijų centras</a:t>
            </a:r>
          </a:p>
          <a:p>
            <a:pPr lvl="0"/>
            <a:r>
              <a:rPr lang="lt-LT" dirty="0"/>
              <a:t>Priešgaisrinės apsaugos ir gelbėjimo departamentas prie VRM</a:t>
            </a:r>
          </a:p>
          <a:p>
            <a:pPr lvl="0"/>
            <a:r>
              <a:rPr lang="lt-LT" dirty="0"/>
              <a:t>Rietavo savivaldybės administracija</a:t>
            </a:r>
          </a:p>
          <a:p>
            <a:pPr lvl="0"/>
            <a:r>
              <a:rPr lang="lt-LT" dirty="0"/>
              <a:t>Vaiko teisiu apsaugos tarnyba</a:t>
            </a:r>
          </a:p>
        </p:txBody>
      </p:sp>
    </p:spTree>
    <p:extLst>
      <p:ext uri="{BB962C8B-B14F-4D97-AF65-F5344CB8AC3E}">
        <p14:creationId xmlns:p14="http://schemas.microsoft.com/office/powerpoint/2010/main" val="79833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/>
              <a:t>DBSIS projekto </a:t>
            </a:r>
            <a:r>
              <a:rPr lang="lt-LT" dirty="0" smtClean="0"/>
              <a:t>pirmosios įstaigos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00501" y="1690688"/>
            <a:ext cx="11218459" cy="4409861"/>
          </a:xfrm>
        </p:spPr>
        <p:txBody>
          <a:bodyPr numCol="3">
            <a:normAutofit fontScale="40000" lnSpcReduction="20000"/>
          </a:bodyPr>
          <a:lstStyle/>
          <a:p>
            <a:r>
              <a:rPr lang="lt-LT" sz="4500" dirty="0"/>
              <a:t>Vidaus reikalų ministerija</a:t>
            </a:r>
          </a:p>
          <a:p>
            <a:r>
              <a:rPr lang="lt-LT" sz="4500" dirty="0"/>
              <a:t>Informatikos ir ryšių departamentas prie VRM</a:t>
            </a:r>
          </a:p>
          <a:p>
            <a:r>
              <a:rPr lang="lt-LT" sz="4500" dirty="0"/>
              <a:t>Rietavo Lauryno Ivinskio gimnazija</a:t>
            </a:r>
          </a:p>
          <a:p>
            <a:r>
              <a:rPr lang="lt-LT" sz="4500" dirty="0"/>
              <a:t>Neįgaliųjų reikalų departamentas</a:t>
            </a:r>
          </a:p>
          <a:p>
            <a:r>
              <a:rPr lang="lt-LT" sz="4500" dirty="0"/>
              <a:t>VšĮ Versli Lietuva</a:t>
            </a:r>
          </a:p>
          <a:p>
            <a:r>
              <a:rPr lang="lt-LT" sz="4500" dirty="0"/>
              <a:t>Vilniaus teritorinė muitinė</a:t>
            </a:r>
          </a:p>
          <a:p>
            <a:r>
              <a:rPr lang="lt-LT" sz="4500" dirty="0"/>
              <a:t>Kauno teritorinė muitinė</a:t>
            </a:r>
          </a:p>
          <a:p>
            <a:r>
              <a:rPr lang="lt-LT" sz="4500" dirty="0"/>
              <a:t>Klaipėdos teritorinė muitinė</a:t>
            </a:r>
          </a:p>
          <a:p>
            <a:r>
              <a:rPr lang="lt-LT" sz="4500" dirty="0"/>
              <a:t>Muitinės informacinių sistemų centras</a:t>
            </a:r>
          </a:p>
          <a:p>
            <a:r>
              <a:rPr lang="lt-LT" sz="4500" dirty="0"/>
              <a:t>Muitinės mokymo centras</a:t>
            </a:r>
          </a:p>
          <a:p>
            <a:r>
              <a:rPr lang="lt-LT" sz="4500" dirty="0"/>
              <a:t>Muitinės </a:t>
            </a:r>
            <a:r>
              <a:rPr lang="lt-LT" sz="4500" dirty="0" smtClean="0"/>
              <a:t>laboratorija</a:t>
            </a:r>
          </a:p>
          <a:p>
            <a:endParaRPr lang="lt-LT" sz="4500" dirty="0"/>
          </a:p>
          <a:p>
            <a:r>
              <a:rPr lang="lt-LT" sz="4500" dirty="0" smtClean="0"/>
              <a:t>Lietuvos </a:t>
            </a:r>
            <a:r>
              <a:rPr lang="lt-LT" sz="4500" dirty="0"/>
              <a:t>valstybės istorijos archyvas</a:t>
            </a:r>
          </a:p>
          <a:p>
            <a:r>
              <a:rPr lang="lt-LT" sz="4500" dirty="0"/>
              <a:t>Lietuvos centrinis valstybės archyvas</a:t>
            </a:r>
          </a:p>
          <a:p>
            <a:r>
              <a:rPr lang="lt-LT" sz="4500" dirty="0"/>
              <a:t>Lietuvos valstybės naujasis archyvas</a:t>
            </a:r>
          </a:p>
          <a:p>
            <a:r>
              <a:rPr lang="lt-LT" sz="4500" dirty="0"/>
              <a:t>Lietuvos ypatingas archyvas</a:t>
            </a:r>
          </a:p>
          <a:p>
            <a:r>
              <a:rPr lang="lt-LT" sz="4500" dirty="0"/>
              <a:t>Lietuvos literatūros ir meno archyvas</a:t>
            </a:r>
          </a:p>
          <a:p>
            <a:r>
              <a:rPr lang="lt-LT" sz="4500" dirty="0"/>
              <a:t>Kauno regioninis valstybės archyvas</a:t>
            </a:r>
          </a:p>
          <a:p>
            <a:r>
              <a:rPr lang="lt-LT" sz="4500" dirty="0"/>
              <a:t>Klaipėdos regioninis valstybės archyvas</a:t>
            </a:r>
          </a:p>
          <a:p>
            <a:r>
              <a:rPr lang="lt-LT" sz="4500" dirty="0"/>
              <a:t>Šiaulių regioninis valstybės archyvas</a:t>
            </a:r>
          </a:p>
          <a:p>
            <a:r>
              <a:rPr lang="lt-LT" sz="4500" dirty="0"/>
              <a:t>Vilniaus regioninis valstybės archyvas </a:t>
            </a:r>
          </a:p>
          <a:p>
            <a:r>
              <a:rPr lang="lt-LT" sz="4500" dirty="0"/>
              <a:t>Migracijos departamentas prie VRM</a:t>
            </a:r>
          </a:p>
          <a:p>
            <a:r>
              <a:rPr lang="lt-LT" sz="4500" dirty="0"/>
              <a:t>LR VRM Medicinos </a:t>
            </a:r>
            <a:r>
              <a:rPr lang="lt-LT" sz="4500" dirty="0" smtClean="0"/>
              <a:t>centras</a:t>
            </a:r>
          </a:p>
          <a:p>
            <a:r>
              <a:rPr lang="lt-LT" sz="4500" dirty="0" smtClean="0"/>
              <a:t>Turto </a:t>
            </a:r>
            <a:r>
              <a:rPr lang="lt-LT" sz="4500" dirty="0"/>
              <a:t>valdymo ir ūkio departamentas prie </a:t>
            </a:r>
            <a:r>
              <a:rPr lang="lt-LT" sz="4500" dirty="0" smtClean="0"/>
              <a:t>VRM</a:t>
            </a:r>
          </a:p>
          <a:p>
            <a:r>
              <a:rPr lang="lt-LT" sz="4500" dirty="0" smtClean="0"/>
              <a:t>Asmens </a:t>
            </a:r>
            <a:r>
              <a:rPr lang="lt-LT" sz="4500" dirty="0"/>
              <a:t>dokumentų išrašymo centras prie VRM</a:t>
            </a:r>
          </a:p>
          <a:p>
            <a:r>
              <a:rPr lang="lt-LT" sz="4500" dirty="0"/>
              <a:t>Regioninės plėtros departamentas prie Vidaus reikalų ministerijos</a:t>
            </a:r>
          </a:p>
          <a:p>
            <a:r>
              <a:rPr lang="lt-LT" sz="4500" dirty="0"/>
              <a:t>Aplinkos apsaugos agentūra </a:t>
            </a:r>
          </a:p>
          <a:p>
            <a:r>
              <a:rPr lang="lt-LT" sz="4500" dirty="0"/>
              <a:t>Aplinkos apsaugos departamentas </a:t>
            </a:r>
          </a:p>
          <a:p>
            <a:r>
              <a:rPr lang="lt-LT" sz="4500" dirty="0"/>
              <a:t>Aplinkos projektų valdymo agentūra </a:t>
            </a:r>
          </a:p>
          <a:p>
            <a:r>
              <a:rPr lang="lt-LT" sz="4500" dirty="0"/>
              <a:t>Būsto energijos taupymo agentūra </a:t>
            </a:r>
          </a:p>
          <a:p>
            <a:r>
              <a:rPr lang="lt-LT" sz="4500" dirty="0"/>
              <a:t>Lietuvos geologijos tarnyba </a:t>
            </a:r>
          </a:p>
          <a:p>
            <a:r>
              <a:rPr lang="lt-LT" sz="4500" dirty="0"/>
              <a:t>Valstybinė miškų tarnyba </a:t>
            </a:r>
          </a:p>
          <a:p>
            <a:r>
              <a:rPr lang="lt-LT" sz="4500" dirty="0"/>
              <a:t>Valstybinė saugomų teritorijų tarnyba </a:t>
            </a:r>
          </a:p>
          <a:p>
            <a:r>
              <a:rPr lang="lt-LT" sz="4500" dirty="0"/>
              <a:t>Lietuvos zoologijos </a:t>
            </a:r>
            <a:r>
              <a:rPr lang="lt-LT" sz="4500" dirty="0" smtClean="0"/>
              <a:t>sodas</a:t>
            </a:r>
            <a:r>
              <a:rPr lang="lt-LT" sz="4500" dirty="0"/>
              <a:t> 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0750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Kuo „Pilotai“ skirsis nuo kitų institucijų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537301"/>
            <a:ext cx="10515600" cy="420315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lt-LT" dirty="0"/>
              <a:t>Bandomosios įstaigos pirmosios pradės naudoti sukurtą ir įdiegtą </a:t>
            </a:r>
            <a:r>
              <a:rPr lang="lt-LT" dirty="0" smtClean="0"/>
              <a:t>DBSIS. Paslaugų Tiekėjas sukurs </a:t>
            </a:r>
            <a:r>
              <a:rPr lang="lt-LT" dirty="0"/>
              <a:t>DBSIS paslaugų gavėjo paskyrą, </a:t>
            </a:r>
            <a:r>
              <a:rPr lang="lt-LT" dirty="0" smtClean="0"/>
              <a:t>įtrauks </a:t>
            </a:r>
            <a:r>
              <a:rPr lang="lt-LT" dirty="0"/>
              <a:t>naudotojus, </a:t>
            </a:r>
            <a:r>
              <a:rPr lang="lt-LT" dirty="0" smtClean="0"/>
              <a:t>nustatys </a:t>
            </a:r>
            <a:r>
              <a:rPr lang="lt-LT" dirty="0"/>
              <a:t>jų teises, roles, grupes, </a:t>
            </a:r>
            <a:r>
              <a:rPr lang="lt-LT" dirty="0" smtClean="0"/>
              <a:t>parengs </a:t>
            </a:r>
            <a:r>
              <a:rPr lang="lt-LT" dirty="0"/>
              <a:t>dokumentų užduočių ir darbų eigų šablonus, dokumentacijos planą, kitus klasifikatorius ir pan</a:t>
            </a:r>
            <a:r>
              <a:rPr lang="lt-LT" dirty="0" smtClean="0"/>
              <a:t>. </a:t>
            </a:r>
            <a:r>
              <a:rPr lang="lt-LT" dirty="0"/>
              <a:t>Paslaugų teikėjas </a:t>
            </a:r>
            <a:r>
              <a:rPr lang="lt-LT" dirty="0" smtClean="0"/>
              <a:t>parengs </a:t>
            </a:r>
            <a:r>
              <a:rPr lang="lt-LT" dirty="0"/>
              <a:t>darbui su DBSIS </a:t>
            </a:r>
            <a:r>
              <a:rPr lang="lt-LT" dirty="0" smtClean="0"/>
              <a:t>10 </a:t>
            </a:r>
            <a:r>
              <a:rPr lang="lt-LT" dirty="0"/>
              <a:t>bandomųjų viešojo sektoriaus </a:t>
            </a:r>
            <a:r>
              <a:rPr lang="lt-LT" dirty="0" smtClean="0"/>
              <a:t>įstaigų, kurios atrinktos pagal savo institucinės struktūros bei dokumentų srautų sudėtingumą. </a:t>
            </a:r>
            <a:r>
              <a:rPr lang="lt-LT" dirty="0"/>
              <a:t>Šis procesas </a:t>
            </a:r>
            <a:r>
              <a:rPr lang="lt-LT" dirty="0" smtClean="0"/>
              <a:t>buvo sklandus, nes įstaigos savanoriškai </a:t>
            </a:r>
            <a:r>
              <a:rPr lang="lt-LT" dirty="0"/>
              <a:t>sutiko dalyvauti </a:t>
            </a:r>
            <a:r>
              <a:rPr lang="lt-LT" dirty="0" smtClean="0"/>
              <a:t>projekte.</a:t>
            </a:r>
          </a:p>
          <a:p>
            <a:pPr algn="just"/>
            <a:r>
              <a:rPr lang="lt-LT" dirty="0" smtClean="0"/>
              <a:t>Po </a:t>
            </a:r>
            <a:r>
              <a:rPr lang="lt-LT" dirty="0"/>
              <a:t>bandomųjų įstaigų DBSIS palaipsniui pradės naudoti visos kitos 491 projekto apimtyje numatytos įstaigos, iš viso, kartu su bandomosiomis įstaigomis - 501</a:t>
            </a:r>
            <a:r>
              <a:rPr lang="lt-LT" dirty="0" smtClean="0"/>
              <a:t>. Su DBSIS dirbs ne </a:t>
            </a:r>
            <a:r>
              <a:rPr lang="lt-LT" dirty="0"/>
              <a:t>mažiau kaip </a:t>
            </a:r>
            <a:r>
              <a:rPr lang="lt-LT" dirty="0" smtClean="0"/>
              <a:t>150 tūkst. </a:t>
            </a:r>
            <a:r>
              <a:rPr lang="lt-LT" dirty="0"/>
              <a:t>dirbančiųjų, iš kurių ne mažiau kaip </a:t>
            </a:r>
            <a:r>
              <a:rPr lang="lt-LT" dirty="0" smtClean="0"/>
              <a:t>75 tūkst. </a:t>
            </a:r>
            <a:r>
              <a:rPr lang="lt-LT" dirty="0"/>
              <a:t>galės DBSIS naudoti vienu metu.</a:t>
            </a:r>
          </a:p>
          <a:p>
            <a:pPr algn="just"/>
            <a:r>
              <a:rPr lang="lt-LT" dirty="0" smtClean="0"/>
              <a:t>Įgyvendinus projektą, atskirais plėtros etapais, </a:t>
            </a:r>
            <a:r>
              <a:rPr lang="lt-LT" dirty="0"/>
              <a:t>DBSIS </a:t>
            </a:r>
            <a:r>
              <a:rPr lang="lt-LT" dirty="0" smtClean="0"/>
              <a:t>pradės naudotis visos </a:t>
            </a:r>
            <a:r>
              <a:rPr lang="lt-LT" dirty="0"/>
              <a:t>viešojo sektoriaus </a:t>
            </a:r>
            <a:r>
              <a:rPr lang="lt-LT" dirty="0" smtClean="0"/>
              <a:t>įstaigos. </a:t>
            </a:r>
            <a:r>
              <a:rPr lang="lt-LT" dirty="0"/>
              <a:t>DBSIS palaipsniui taps </a:t>
            </a:r>
            <a:r>
              <a:rPr lang="lt-LT" dirty="0" smtClean="0"/>
              <a:t>visuotina dokumentų valdymo sistema visoms </a:t>
            </a:r>
            <a:r>
              <a:rPr lang="lt-LT" dirty="0"/>
              <a:t>valstybės ir savivaldybių institucijoms, įstaigoms ir </a:t>
            </a:r>
            <a:r>
              <a:rPr lang="lt-LT" dirty="0" smtClean="0"/>
              <a:t>įmonėms.</a:t>
            </a:r>
            <a:endParaRPr lang="lt-LT" dirty="0"/>
          </a:p>
          <a:p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204876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</a:t>
            </a:r>
            <a:r>
              <a:rPr lang="lt-LT" dirty="0" smtClean="0"/>
              <a:t>Pilotų</a:t>
            </a:r>
            <a:r>
              <a:rPr lang="en-GB" dirty="0" smtClean="0"/>
              <a:t>”</a:t>
            </a:r>
            <a:r>
              <a:rPr lang="lt-LT" dirty="0" smtClean="0"/>
              <a:t> finansiniai įsipareigojimai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537301"/>
            <a:ext cx="10515600" cy="4203154"/>
          </a:xfrm>
        </p:spPr>
        <p:txBody>
          <a:bodyPr>
            <a:normAutofit/>
          </a:bodyPr>
          <a:lstStyle/>
          <a:p>
            <a:r>
              <a:rPr lang="lt-LT" sz="2400" dirty="0" smtClean="0"/>
              <a:t>DBSIS sukūrimas </a:t>
            </a:r>
            <a:r>
              <a:rPr lang="lt-LT" sz="2400" dirty="0"/>
              <a:t>bei palaikymas, licencijos, duomenų saugyklos ir t.t. yra įskaičiuoti į projekto vertę. </a:t>
            </a:r>
            <a:r>
              <a:rPr lang="lt-LT" sz="2400" dirty="0" smtClean="0"/>
              <a:t>Projektas </a:t>
            </a:r>
            <a:r>
              <a:rPr lang="lt-LT" sz="2400" dirty="0"/>
              <a:t>yra finansuojamas </a:t>
            </a:r>
            <a:r>
              <a:rPr lang="lt-LT" sz="2400" dirty="0" smtClean="0"/>
              <a:t>2014-2021 </a:t>
            </a:r>
            <a:r>
              <a:rPr lang="lt-LT" sz="2400" dirty="0"/>
              <a:t>metų Europos Sąjungos fondų investicijų veiksmų programos 10 prioriteto „Visuomenės poreikius atitinkantis ir pažangus viešasis valdymas“ 10.1.1-ESFA-V-913 priemonės „Valstybės institucijų ir įstaigų vidaus administravimo tobulinimas“ įgyvendinimo lėšomis. </a:t>
            </a:r>
          </a:p>
          <a:p>
            <a:r>
              <a:rPr lang="lt-LT" sz="2400" dirty="0" smtClean="0"/>
              <a:t>Įstaigų išlaidos IT technikai: kompiuterių, skenerių, </a:t>
            </a:r>
            <a:r>
              <a:rPr lang="lt-LT" sz="2400" dirty="0"/>
              <a:t>elektroninio parašo kortelių </a:t>
            </a:r>
            <a:r>
              <a:rPr lang="lt-LT" sz="2400" dirty="0" smtClean="0"/>
              <a:t>skaitytuvų, saugaus ryšio techninė įrangos įsigijimas ir t.t. </a:t>
            </a:r>
          </a:p>
          <a:p>
            <a:r>
              <a:rPr lang="lt-LT" sz="2400" dirty="0" smtClean="0"/>
              <a:t>Išlaidas elektroniniam parašui ir laiko žymoms apmoka kiekviena įstaiga. </a:t>
            </a:r>
          </a:p>
          <a:p>
            <a:r>
              <a:rPr lang="lt-LT" sz="2400" dirty="0" smtClean="0"/>
              <a:t>E-pristatymo sistemos naudojimo kaštai tenka įstaigai. Dokumentais keičiantis tarp DBSIS naudotojų – įstaigos, jokių siuntimo kaštų, nepatirs.</a:t>
            </a:r>
          </a:p>
        </p:txBody>
      </p:sp>
    </p:spTree>
    <p:extLst>
      <p:ext uri="{BB962C8B-B14F-4D97-AF65-F5344CB8AC3E}">
        <p14:creationId xmlns:p14="http://schemas.microsoft.com/office/powerpoint/2010/main" val="125778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>
                <a:solidFill>
                  <a:srgbClr val="1F70A9"/>
                </a:solidFill>
              </a:rPr>
              <a:t>Dokumentai, kurie bus parengti DBSIS projekto apimtyje</a:t>
            </a:r>
            <a:endParaRPr lang="lt-LT" dirty="0">
              <a:solidFill>
                <a:srgbClr val="1F70A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7924" y="2034125"/>
            <a:ext cx="10396152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400" dirty="0"/>
              <a:t>Paslaugų teikėjas sukurs DBSIS dizainą, siekiant naudotojo sąsają padaryti intuityvią ir suprantamą, be atskiro naudotojų apmokymo.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400" dirty="0" smtClean="0"/>
              <a:t>DBSIS </a:t>
            </a:r>
            <a:r>
              <a:rPr lang="lt-LT" sz="2400" dirty="0"/>
              <a:t>naudojimo </a:t>
            </a:r>
            <a:r>
              <a:rPr lang="lt-LT" sz="2400" dirty="0" smtClean="0"/>
              <a:t>instrukciją; DBSIS </a:t>
            </a:r>
            <a:r>
              <a:rPr lang="lt-LT" sz="2400" dirty="0"/>
              <a:t>administravimo instrukciją </a:t>
            </a:r>
            <a:r>
              <a:rPr lang="lt-LT" sz="2400" dirty="0" smtClean="0"/>
              <a:t>ir kitus </a:t>
            </a:r>
            <a:r>
              <a:rPr lang="lt-LT" sz="2400" dirty="0"/>
              <a:t>administravimo </a:t>
            </a:r>
            <a:r>
              <a:rPr lang="lt-LT" sz="2400" dirty="0" smtClean="0"/>
              <a:t>dokumentus.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400" dirty="0" smtClean="0"/>
              <a:t>„</a:t>
            </a:r>
            <a:r>
              <a:rPr lang="lt-LT" sz="2400" dirty="0"/>
              <a:t>Žingsnis po žingsnio“ stiliaus vadovai ir vaizdo įrašai su tekstiniais ar garso </a:t>
            </a:r>
            <a:r>
              <a:rPr lang="lt-LT" sz="2400" dirty="0" smtClean="0"/>
              <a:t>komentarais.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400" dirty="0" smtClean="0"/>
              <a:t>Metodinę </a:t>
            </a:r>
            <a:r>
              <a:rPr lang="lt-LT" sz="2400" dirty="0"/>
              <a:t>medžiagą </a:t>
            </a:r>
            <a:r>
              <a:rPr lang="lt-LT" sz="2400" dirty="0" smtClean="0"/>
              <a:t>bus galima atverti </a:t>
            </a:r>
            <a:r>
              <a:rPr lang="lt-LT" sz="2400" dirty="0"/>
              <a:t>iš DBSIS naudotojo </a:t>
            </a:r>
            <a:r>
              <a:rPr lang="lt-LT" sz="2400" dirty="0" smtClean="0"/>
              <a:t>sąsajos ir ji bus susieta </a:t>
            </a:r>
            <a:r>
              <a:rPr lang="lt-LT" sz="2400" dirty="0"/>
              <a:t>su dalykine sistemos </a:t>
            </a:r>
            <a:r>
              <a:rPr lang="lt-LT" sz="2400" dirty="0" smtClean="0"/>
              <a:t>sritimi</a:t>
            </a:r>
            <a:r>
              <a:rPr lang="lt-LT" sz="2400" dirty="0"/>
              <a:t>.</a:t>
            </a:r>
            <a:endParaRPr lang="lt-LT" sz="2400" dirty="0" smtClean="0"/>
          </a:p>
          <a:p>
            <a:endParaRPr lang="lt-LT" sz="2500" b="1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556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19100" y="323936"/>
            <a:ext cx="10991335" cy="1325563"/>
          </a:xfrm>
        </p:spPr>
        <p:txBody>
          <a:bodyPr>
            <a:normAutofit/>
          </a:bodyPr>
          <a:lstStyle/>
          <a:p>
            <a:r>
              <a:rPr lang="lt-LT" dirty="0" smtClean="0"/>
              <a:t>Bendrųjų funkcijų konsolidavimas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56967" y="1376128"/>
            <a:ext cx="10515600" cy="4295624"/>
          </a:xfrm>
        </p:spPr>
        <p:txBody>
          <a:bodyPr>
            <a:noAutofit/>
          </a:bodyPr>
          <a:lstStyle/>
          <a:p>
            <a:r>
              <a:rPr lang="lt-LT" sz="2400" dirty="0" smtClean="0"/>
              <a:t>Paraleliai vystomi projektai: </a:t>
            </a:r>
          </a:p>
          <a:p>
            <a:pPr lvl="1"/>
            <a:r>
              <a:rPr lang="lt-LT" dirty="0"/>
              <a:t>Finansų ministerijos kuriama Bendroji buhalterinės apskaitos informacinė sistema </a:t>
            </a:r>
            <a:r>
              <a:rPr lang="lt-LT" dirty="0" smtClean="0"/>
              <a:t>(FVAIS); </a:t>
            </a:r>
            <a:endParaRPr lang="lt-LT" dirty="0"/>
          </a:p>
          <a:p>
            <a:pPr lvl="1"/>
            <a:r>
              <a:rPr lang="lt-LT" dirty="0"/>
              <a:t>Valstybės tarnybos departamento projektas „Valstybės tarnautojų registro ir valstybės tarnybos valdymo informacinės sistemos modernizavimas ir plėtra”. Valstybės tarnautojų registro (</a:t>
            </a:r>
            <a:r>
              <a:rPr lang="lt-LT" dirty="0" err="1"/>
              <a:t>VATARAS</a:t>
            </a:r>
            <a:r>
              <a:rPr lang="lt-LT" dirty="0"/>
              <a:t>) ir Valstybės tarnybos valdymo informacinės sistemos (</a:t>
            </a:r>
            <a:r>
              <a:rPr lang="lt-LT" dirty="0" err="1"/>
              <a:t>VATIS</a:t>
            </a:r>
            <a:r>
              <a:rPr lang="lt-LT" dirty="0"/>
              <a:t>) </a:t>
            </a:r>
            <a:r>
              <a:rPr lang="lt-LT" dirty="0" smtClean="0"/>
              <a:t>modernizavimas;</a:t>
            </a:r>
            <a:endParaRPr lang="lt-LT" dirty="0"/>
          </a:p>
          <a:p>
            <a:pPr lvl="1"/>
            <a:r>
              <a:rPr lang="lt-LT" dirty="0" smtClean="0"/>
              <a:t>Viešųjų </a:t>
            </a:r>
            <a:r>
              <a:rPr lang="lt-LT" dirty="0"/>
              <a:t>pirkimų tarnyba įgyvendina projektą „Centrinės viešųjų pirkimų informacinės sistemos modernizavimas</a:t>
            </a:r>
            <a:r>
              <a:rPr lang="lt-LT" dirty="0" smtClean="0"/>
              <a:t>“ sukuriant </a:t>
            </a:r>
            <a:r>
              <a:rPr lang="lt-LT" dirty="0"/>
              <a:t>informacinę </a:t>
            </a:r>
            <a:r>
              <a:rPr lang="lt-LT" dirty="0" smtClean="0"/>
              <a:t>sistemą SAULĖ.</a:t>
            </a:r>
          </a:p>
          <a:p>
            <a:pPr marL="457200" lvl="1" indent="0">
              <a:buNone/>
            </a:pPr>
            <a:r>
              <a:rPr lang="lt-LT" b="1" dirty="0" smtClean="0"/>
              <a:t>Sprendimas </a:t>
            </a:r>
            <a:r>
              <a:rPr lang="lt-LT" b="1" dirty="0"/>
              <a:t>LR Vyriausybės lygiu – tolygus visų institucijų pažangos dokumentų valdymo srityje didinimas užtikrinant vienodų procedūrų, lygiaverčių kompetencijų ir vieningo įrankio naudojimą. </a:t>
            </a:r>
          </a:p>
          <a:p>
            <a:pPr lvl="1"/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22819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DBSIS integracinės sąsajos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375719"/>
            <a:ext cx="10515600" cy="46530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t-LT" dirty="0"/>
              <a:t>DBSIS </a:t>
            </a:r>
            <a:r>
              <a:rPr lang="lt-LT" dirty="0" err="1" smtClean="0"/>
              <a:t>turė</a:t>
            </a:r>
            <a:r>
              <a:rPr lang="en-GB" dirty="0" smtClean="0"/>
              <a:t>s</a:t>
            </a:r>
            <a:r>
              <a:rPr lang="lt-LT" dirty="0" smtClean="0"/>
              <a:t> </a:t>
            </a:r>
            <a:r>
              <a:rPr lang="lt-LT" dirty="0"/>
              <a:t>efektyviai veikiančias integracines sąsajas su šiomis informacinėmis sistemomis ir registrais:</a:t>
            </a:r>
          </a:p>
          <a:p>
            <a:pPr lvl="0"/>
            <a:r>
              <a:rPr lang="lt-LT" dirty="0"/>
              <a:t>Duomenų gavimui:</a:t>
            </a:r>
          </a:p>
          <a:p>
            <a:pPr lvl="1"/>
            <a:r>
              <a:rPr lang="lt-LT" dirty="0"/>
              <a:t>Adresų registras;</a:t>
            </a:r>
          </a:p>
          <a:p>
            <a:pPr lvl="1"/>
            <a:r>
              <a:rPr lang="lt-LT" dirty="0"/>
              <a:t>Lietuvos Respublikos gyventojų registras;</a:t>
            </a:r>
          </a:p>
          <a:p>
            <a:pPr lvl="1"/>
            <a:r>
              <a:rPr lang="lt-LT" dirty="0"/>
              <a:t>Juridinių asmenų </a:t>
            </a:r>
            <a:r>
              <a:rPr lang="lt-LT" dirty="0" smtClean="0"/>
              <a:t>registras (</a:t>
            </a:r>
            <a:r>
              <a:rPr lang="lt-LT" dirty="0" err="1" smtClean="0"/>
              <a:t>JAR</a:t>
            </a:r>
            <a:r>
              <a:rPr lang="lt-LT" dirty="0" smtClean="0"/>
              <a:t>);</a:t>
            </a:r>
            <a:endParaRPr lang="lt-LT" dirty="0"/>
          </a:p>
          <a:p>
            <a:pPr lvl="1"/>
            <a:r>
              <a:rPr lang="lt-LT" dirty="0"/>
              <a:t>Valstybės tarnybos valdymo </a:t>
            </a:r>
            <a:r>
              <a:rPr lang="lt-LT" dirty="0" smtClean="0"/>
              <a:t>informacinė sistema (</a:t>
            </a:r>
            <a:r>
              <a:rPr lang="lt-LT" dirty="0" err="1" smtClean="0"/>
              <a:t>VATARAS</a:t>
            </a:r>
            <a:r>
              <a:rPr lang="lt-LT" dirty="0"/>
              <a:t>)</a:t>
            </a:r>
            <a:endParaRPr lang="lt-LT" dirty="0" smtClean="0"/>
          </a:p>
          <a:p>
            <a:pPr lvl="1"/>
            <a:r>
              <a:rPr lang="lt-LT" dirty="0" smtClean="0"/>
              <a:t> </a:t>
            </a:r>
            <a:r>
              <a:rPr lang="lt-LT" dirty="0"/>
              <a:t>Valstybės tarnautojų registro (</a:t>
            </a:r>
            <a:r>
              <a:rPr lang="lt-LT" dirty="0" err="1"/>
              <a:t>VATIS</a:t>
            </a:r>
            <a:r>
              <a:rPr lang="lt-LT" dirty="0" smtClean="0"/>
              <a:t>).</a:t>
            </a:r>
            <a:endParaRPr lang="lt-LT" dirty="0"/>
          </a:p>
          <a:p>
            <a:pPr lvl="0"/>
            <a:r>
              <a:rPr lang="lt-LT" dirty="0"/>
              <a:t>Duomenų gavimui ir teikimui:</a:t>
            </a:r>
          </a:p>
          <a:p>
            <a:pPr lvl="1"/>
            <a:r>
              <a:rPr lang="lt-LT" dirty="0"/>
              <a:t>E</a:t>
            </a:r>
            <a:r>
              <a:rPr lang="lt-LT" dirty="0" smtClean="0"/>
              <a:t>. pristatymo </a:t>
            </a:r>
            <a:r>
              <a:rPr lang="lt-LT" dirty="0"/>
              <a:t>sistema;</a:t>
            </a:r>
          </a:p>
          <a:p>
            <a:pPr lvl="1"/>
            <a:r>
              <a:rPr lang="lt-LT" dirty="0"/>
              <a:t>Teisės aktų </a:t>
            </a:r>
            <a:r>
              <a:rPr lang="lt-LT" dirty="0" smtClean="0"/>
              <a:t>registras (TAR);</a:t>
            </a:r>
            <a:endParaRPr lang="lt-LT" dirty="0"/>
          </a:p>
          <a:p>
            <a:pPr lvl="1"/>
            <a:r>
              <a:rPr lang="lt-LT" dirty="0"/>
              <a:t>Teisės aktų informacinė </a:t>
            </a:r>
            <a:r>
              <a:rPr lang="lt-LT" dirty="0" smtClean="0"/>
              <a:t>sistema (TAIS);</a:t>
            </a:r>
            <a:endParaRPr lang="lt-LT" dirty="0"/>
          </a:p>
          <a:p>
            <a:pPr lvl="1"/>
            <a:r>
              <a:rPr lang="lt-LT" dirty="0"/>
              <a:t>Elektroninio archyvo informacinė </a:t>
            </a:r>
            <a:r>
              <a:rPr lang="lt-LT" dirty="0" smtClean="0"/>
              <a:t>sistema (</a:t>
            </a:r>
            <a:r>
              <a:rPr lang="lt-LT" dirty="0" err="1" smtClean="0"/>
              <a:t>EAIS</a:t>
            </a:r>
            <a:r>
              <a:rPr lang="lt-LT" dirty="0" smtClean="0"/>
              <a:t>);</a:t>
            </a:r>
            <a:endParaRPr lang="lt-LT" dirty="0"/>
          </a:p>
          <a:p>
            <a:pPr lvl="1"/>
            <a:r>
              <a:rPr lang="lt-LT" dirty="0"/>
              <a:t>Valstybės tarnautojų registro </a:t>
            </a:r>
            <a:r>
              <a:rPr lang="lt-LT" dirty="0" smtClean="0"/>
              <a:t>(</a:t>
            </a:r>
            <a:r>
              <a:rPr lang="lt-LT" dirty="0" err="1" smtClean="0"/>
              <a:t>VATIS</a:t>
            </a:r>
            <a:r>
              <a:rPr lang="lt-LT" dirty="0" smtClean="0"/>
              <a:t>);</a:t>
            </a:r>
          </a:p>
          <a:p>
            <a:pPr lvl="1"/>
            <a:r>
              <a:rPr lang="lt-LT" dirty="0"/>
              <a:t>Valstybės informacinių išteklių </a:t>
            </a:r>
            <a:r>
              <a:rPr lang="lt-LT" dirty="0" err="1"/>
              <a:t>sąveikumo</a:t>
            </a:r>
            <a:r>
              <a:rPr lang="lt-LT" dirty="0"/>
              <a:t> platforma (</a:t>
            </a:r>
            <a:r>
              <a:rPr lang="lt-LT" dirty="0" err="1" smtClean="0"/>
              <a:t>VIISP</a:t>
            </a:r>
            <a:r>
              <a:rPr lang="lt-LT" dirty="0" smtClean="0"/>
              <a:t>).</a:t>
            </a:r>
            <a:endParaRPr lang="en-US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405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DBSIS universali </a:t>
            </a:r>
            <a:r>
              <a:rPr lang="lt-LT" dirty="0"/>
              <a:t>integracinė sąsaja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2265405"/>
            <a:ext cx="10515600" cy="37633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t-LT" dirty="0"/>
              <a:t>DBSIS užtikrins funkcionalumą, leidžiantį DBSIS paslaugų gavėjams dokumentus gauti skaitmeninės kilmės ir suskaitmenintus dokumentus per universalią sąsają dokumentų ir užduočių apsikeitimui su kitomis informacinėmis </a:t>
            </a:r>
            <a:r>
              <a:rPr lang="lt-LT" dirty="0" smtClean="0"/>
              <a:t>sistemomis. Sąsaja skirta DBSIS </a:t>
            </a:r>
            <a:r>
              <a:rPr lang="lt-LT" dirty="0"/>
              <a:t>paslaugų gavėjų valdomų informacinių sistemų duomenų ir dokumentų </a:t>
            </a:r>
            <a:r>
              <a:rPr lang="lt-LT" dirty="0" smtClean="0"/>
              <a:t>apsikeitimui.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416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4776</TotalTime>
  <Words>1014</Words>
  <Application>Microsoft Office PowerPoint</Application>
  <PresentationFormat>Widescreen</PresentationFormat>
  <Paragraphs>112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Segoe UI</vt:lpstr>
      <vt:lpstr>Times New Roman</vt:lpstr>
      <vt:lpstr>Wingdings</vt:lpstr>
      <vt:lpstr>„Office“ tema</vt:lpstr>
      <vt:lpstr>Dokumentų valdymo bendroji informacinė sistema (DBSIS)</vt:lpstr>
      <vt:lpstr>DBSIS projekto bandomosios įstaigos</vt:lpstr>
      <vt:lpstr>DBSIS projekto pirmosios įstaigos</vt:lpstr>
      <vt:lpstr>Kuo „Pilotai“ skirsis nuo kitų institucijų</vt:lpstr>
      <vt:lpstr>“Pilotų” finansiniai įsipareigojimai </vt:lpstr>
      <vt:lpstr>Dokumentai, kurie bus parengti DBSIS projekto apimtyje</vt:lpstr>
      <vt:lpstr>Bendrųjų funkcijų konsolidavimas</vt:lpstr>
      <vt:lpstr>DBSIS integracinės sąsajos</vt:lpstr>
      <vt:lpstr>DBSIS universali integracinė sąsaja</vt:lpstr>
      <vt:lpstr>Įstaigų pasiruošimas darbui su DBSIS</vt:lpstr>
      <vt:lpstr>Įstaigos organizacinės struktūros valdymas</vt:lpstr>
      <vt:lpstr>DBSIS diegimo eiliškumas viešojo sektoriaus įstaigose</vt:lpstr>
      <vt:lpstr>Funkcionalumai nenumatyti DBSIS pirminėje versijoje</vt:lpstr>
      <vt:lpstr>Dėkoju už dėmesį!</vt:lpstr>
    </vt:vector>
  </TitlesOfParts>
  <Company>IRD prie VRM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Dagys</dc:creator>
  <cp:lastModifiedBy>Asta Gageliene</cp:lastModifiedBy>
  <cp:revision>124</cp:revision>
  <dcterms:created xsi:type="dcterms:W3CDTF">2019-01-31T06:19:23Z</dcterms:created>
  <dcterms:modified xsi:type="dcterms:W3CDTF">2021-11-10T08:40:06Z</dcterms:modified>
</cp:coreProperties>
</file>